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697" r:id="rId2"/>
    <p:sldId id="538" r:id="rId3"/>
    <p:sldId id="552" r:id="rId4"/>
    <p:sldId id="539" r:id="rId5"/>
    <p:sldId id="712" r:id="rId6"/>
    <p:sldId id="541" r:id="rId7"/>
    <p:sldId id="713" r:id="rId8"/>
    <p:sldId id="716" r:id="rId9"/>
    <p:sldId id="707" r:id="rId10"/>
    <p:sldId id="543" r:id="rId11"/>
    <p:sldId id="544" r:id="rId12"/>
    <p:sldId id="556" r:id="rId13"/>
    <p:sldId id="557" r:id="rId14"/>
    <p:sldId id="558" r:id="rId15"/>
    <p:sldId id="559" r:id="rId16"/>
    <p:sldId id="560" r:id="rId17"/>
    <p:sldId id="554" r:id="rId18"/>
    <p:sldId id="720" r:id="rId19"/>
    <p:sldId id="699" r:id="rId20"/>
    <p:sldId id="583" r:id="rId21"/>
    <p:sldId id="737" r:id="rId22"/>
    <p:sldId id="702" r:id="rId23"/>
    <p:sldId id="667" r:id="rId24"/>
    <p:sldId id="1070" r:id="rId25"/>
    <p:sldId id="701" r:id="rId26"/>
    <p:sldId id="1068" r:id="rId27"/>
    <p:sldId id="715" r:id="rId28"/>
    <p:sldId id="673" r:id="rId29"/>
    <p:sldId id="722" r:id="rId30"/>
    <p:sldId id="677" r:id="rId31"/>
    <p:sldId id="741" r:id="rId32"/>
    <p:sldId id="678" r:id="rId33"/>
    <p:sldId id="1057" r:id="rId34"/>
    <p:sldId id="599" r:id="rId35"/>
    <p:sldId id="600" r:id="rId36"/>
    <p:sldId id="1058" r:id="rId37"/>
    <p:sldId id="587" r:id="rId38"/>
    <p:sldId id="683" r:id="rId39"/>
    <p:sldId id="643" r:id="rId40"/>
    <p:sldId id="634" r:id="rId41"/>
    <p:sldId id="592" r:id="rId42"/>
    <p:sldId id="708" r:id="rId43"/>
    <p:sldId id="1066" r:id="rId44"/>
    <p:sldId id="594" r:id="rId45"/>
    <p:sldId id="595" r:id="rId46"/>
    <p:sldId id="709" r:id="rId47"/>
    <p:sldId id="687" r:id="rId48"/>
    <p:sldId id="613" r:id="rId49"/>
    <p:sldId id="1069" r:id="rId50"/>
    <p:sldId id="689" r:id="rId51"/>
    <p:sldId id="645" r:id="rId52"/>
    <p:sldId id="1065"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1" name="Bland, Kira" initials="BK" lastIdx="1" clrIdx="1">
    <p:extLst/>
  </p:cmAuthor>
  <p:cmAuthor id="2" name="Black, Jenny" initials="B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83509" autoAdjust="0"/>
  </p:normalViewPr>
  <p:slideViewPr>
    <p:cSldViewPr>
      <p:cViewPr varScale="1">
        <p:scale>
          <a:sx n="95" d="100"/>
          <a:sy n="95" d="100"/>
        </p:scale>
        <p:origin x="20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0"/>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73"/>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18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96128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7705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0529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0001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20411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42293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8304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30016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788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80453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54297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4877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227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539830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385424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896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803417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1049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409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59273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43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42040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933177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784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742376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520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866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79892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882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72125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87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27597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8569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53357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28974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256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2966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5555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821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78043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7067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661087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6855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189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29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9454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41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313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escambiaschools.org/eval" TargetMode="External"/><Relationship Id="rId5" Type="http://schemas.openxmlformats.org/officeDocument/2006/relationships/hyperlink" Target="https://flfast.org/test-admin-resources.html" TargetMode="External"/><Relationship Id="rId4" Type="http://schemas.openxmlformats.org/officeDocument/2006/relationships/hyperlink" Target="http://www.fsassessment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3962400"/>
          </a:xfrm>
        </p:spPr>
        <p:txBody>
          <a:bodyPr>
            <a:normAutofit/>
          </a:bodyPr>
          <a:lstStyle/>
          <a:p>
            <a:r>
              <a:rPr lang="en-US" b="1" dirty="0"/>
              <a:t>Spring 2024</a:t>
            </a:r>
            <a:br>
              <a:rPr lang="en-US" b="1" dirty="0"/>
            </a:br>
            <a:r>
              <a:rPr lang="en-US" b="1" dirty="0"/>
              <a:t>Statewide Assessments</a:t>
            </a:r>
            <a:br>
              <a:rPr lang="en-US" b="1" dirty="0"/>
            </a:br>
            <a:r>
              <a:rPr lang="en-US" b="1" dirty="0"/>
              <a:t>Training Materials </a:t>
            </a:r>
            <a:br>
              <a:rPr lang="en-US" b="1" dirty="0"/>
            </a:br>
            <a:r>
              <a:rPr lang="en-US" b="1" dirty="0"/>
              <a:t>Middle &amp; High</a:t>
            </a:r>
            <a:endParaRPr lang="en-US" dirty="0"/>
          </a:p>
        </p:txBody>
      </p:sp>
    </p:spTree>
    <p:extLst>
      <p:ext uri="{BB962C8B-B14F-4D97-AF65-F5344CB8AC3E}">
        <p14:creationId xmlns:p14="http://schemas.microsoft.com/office/powerpoint/2010/main" val="297228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Proctors</a:t>
            </a:r>
          </a:p>
          <a:p>
            <a:pPr marL="0" indent="0">
              <a:lnSpc>
                <a:spcPct val="80000"/>
              </a:lnSpc>
              <a:spcBef>
                <a:spcPts val="600"/>
              </a:spcBef>
              <a:spcAft>
                <a:spcPts val="600"/>
              </a:spcAft>
              <a:buNone/>
            </a:pPr>
            <a:r>
              <a:rPr lang="en-US" sz="2100" dirty="0"/>
              <a:t>To ensure test security and avoid situations that could result in test invalidation, FDOE strongly discourages testing students in large groups      (e.g., in a cafeteria or an auditorium). If students are tested in a large group, the appropriate number of proctors MUST be assigned to the room to assist the test administrator. Refer to the table below for the required number of proctors. </a:t>
            </a:r>
          </a:p>
          <a:p>
            <a:pPr marL="0" indent="0">
              <a:lnSpc>
                <a:spcPct val="80000"/>
              </a:lnSpc>
              <a:spcBef>
                <a:spcPts val="600"/>
              </a:spcBef>
              <a:spcAft>
                <a:spcPts val="600"/>
              </a:spcAft>
              <a:buNone/>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marL="0" indent="0">
              <a:lnSpc>
                <a:spcPct val="80000"/>
              </a:lnSpc>
              <a:spcBef>
                <a:spcPts val="600"/>
              </a:spcBef>
              <a:spcAft>
                <a:spcPts val="600"/>
              </a:spcAft>
              <a:buNone/>
            </a:pPr>
            <a:r>
              <a:rPr lang="en-US" sz="2100" dirty="0"/>
              <a:t>* FDOE strongly recommends that proctors be assigned to rooms with 25 or</a:t>
            </a:r>
            <a:br>
              <a:rPr lang="en-US" sz="2100" dirty="0"/>
            </a:br>
            <a:r>
              <a:rPr lang="en-US" sz="2100" dirty="0"/>
              <a:t>   fewer students whenever possible.</a:t>
            </a:r>
          </a:p>
        </p:txBody>
      </p:sp>
      <p:sp>
        <p:nvSpPr>
          <p:cNvPr id="6" name="Slide Number Placeholder 5"/>
          <p:cNvSpPr>
            <a:spLocks noGrp="1"/>
          </p:cNvSpPr>
          <p:nvPr>
            <p:ph type="sldNum" sz="quarter" idx="12"/>
          </p:nvPr>
        </p:nvSpPr>
        <p:spPr/>
        <p:txBody>
          <a:bodyPr/>
          <a:lstStyle/>
          <a:p>
            <a:fld id="{60F88D64-766A-45C3-93FE-3E1D3068B07A}" type="slidenum">
              <a:rPr lang="en-US" smtClean="0"/>
              <a:t>10</a:t>
            </a:fld>
            <a:endParaRPr lang="en-US" dirty="0"/>
          </a:p>
        </p:txBody>
      </p:sp>
      <p:pic>
        <p:nvPicPr>
          <p:cNvPr id="4" name="Picture 3"/>
          <p:cNvPicPr>
            <a:picLocks noChangeAspect="1"/>
          </p:cNvPicPr>
          <p:nvPr/>
        </p:nvPicPr>
        <p:blipFill>
          <a:blip r:embed="rId4"/>
          <a:stretch>
            <a:fillRect/>
          </a:stretch>
        </p:blipFill>
        <p:spPr>
          <a:xfrm>
            <a:off x="1295400" y="3962400"/>
            <a:ext cx="6596063" cy="1389383"/>
          </a:xfrm>
          <a:prstGeom prst="rect">
            <a:avLst/>
          </a:prstGeom>
        </p:spPr>
      </p:pic>
    </p:spTree>
    <p:extLst>
      <p:ext uri="{BB962C8B-B14F-4D97-AF65-F5344CB8AC3E}">
        <p14:creationId xmlns:p14="http://schemas.microsoft.com/office/powerpoint/2010/main" val="371230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lstStyle/>
          <a:p>
            <a:pPr marL="0" indent="0">
              <a:buNone/>
            </a:pPr>
            <a:r>
              <a:rPr lang="en-US" sz="2800" b="1" dirty="0"/>
              <a:t>Proctors (cont.)</a:t>
            </a:r>
          </a:p>
          <a:p>
            <a:pPr>
              <a:spcBef>
                <a:spcPts val="1200"/>
              </a:spcBef>
              <a:spcAft>
                <a:spcPts val="1200"/>
              </a:spcAft>
            </a:pPr>
            <a:r>
              <a:rPr lang="en-US" sz="2400" b="1" dirty="0"/>
              <a:t>School personnel</a:t>
            </a:r>
            <a:r>
              <a:rPr lang="en-US" sz="2400" dirty="0"/>
              <a:t> and </a:t>
            </a:r>
            <a:r>
              <a:rPr lang="en-US" sz="2400" b="1" dirty="0"/>
              <a:t>non-school personnel </a:t>
            </a:r>
            <a:r>
              <a:rPr lang="en-US" sz="2400" dirty="0"/>
              <a:t>may be trained as proctors. Prior to testing, inform all proctors of their duties and of the appropriate test security policies and procedures. </a:t>
            </a:r>
            <a:r>
              <a:rPr lang="en-US" sz="2400" b="1" dirty="0"/>
              <a:t>School personnel </a:t>
            </a:r>
            <a:r>
              <a:rPr lang="en-US" sz="2400" dirty="0"/>
              <a:t>proctor duties may include preparing and distributing secure materials (e.g., test tickets). </a:t>
            </a:r>
          </a:p>
          <a:p>
            <a:pPr>
              <a:spcBef>
                <a:spcPts val="1200"/>
              </a:spcBef>
              <a:spcAft>
                <a:spcPts val="1200"/>
              </a:spcAft>
            </a:pPr>
            <a:r>
              <a:rPr lang="en-US" sz="2400" b="1" dirty="0"/>
              <a:t>Non-school personnel</a:t>
            </a:r>
            <a:r>
              <a:rPr lang="en-US" sz="2400" dirty="0"/>
              <a:t> may assist </a:t>
            </a:r>
            <a:r>
              <a:rPr lang="en-US" sz="2400" b="1" dirty="0"/>
              <a:t>test administrators</a:t>
            </a:r>
            <a:r>
              <a:rPr lang="en-US" sz="2400" dirty="0"/>
              <a:t> during test administration; however, they may NOT participate in any of the test administration procedures (e.g., distributing and collecting test materials, providing accommodations). Volunteers             (e.g., parents, retired teachers) may be trained as proctors and may perform non-school personnel duties.</a:t>
            </a:r>
            <a:endParaRPr lang="en-US" sz="2400" b="1" dirty="0"/>
          </a:p>
          <a:p>
            <a:endParaRPr lang="en-US" sz="2300" dirty="0"/>
          </a:p>
        </p:txBody>
      </p:sp>
      <p:sp>
        <p:nvSpPr>
          <p:cNvPr id="4" name="Slide Number Placeholder 3"/>
          <p:cNvSpPr>
            <a:spLocks noGrp="1"/>
          </p:cNvSpPr>
          <p:nvPr>
            <p:ph type="sldNum" sz="quarter" idx="12"/>
          </p:nvPr>
        </p:nvSpPr>
        <p:spPr/>
        <p:txBody>
          <a:bodyPr/>
          <a:lstStyle/>
          <a:p>
            <a:fld id="{60F88D64-766A-45C3-93FE-3E1D3068B07A}" type="slidenum">
              <a:rPr lang="en-US" smtClean="0"/>
              <a:t>11</a:t>
            </a:fld>
            <a:endParaRPr lang="en-US" dirty="0"/>
          </a:p>
        </p:txBody>
      </p:sp>
    </p:spTree>
    <p:extLst>
      <p:ext uri="{BB962C8B-B14F-4D97-AF65-F5344CB8AC3E}">
        <p14:creationId xmlns:p14="http://schemas.microsoft.com/office/powerpoint/2010/main" val="185416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85763" indent="-385763">
              <a:buFont typeface="+mj-lt"/>
              <a:buAutoNum type="arabicPeriod"/>
            </a:pPr>
            <a:r>
              <a:rPr lang="en-US" sz="2400" b="1" dirty="0"/>
              <a:t>A student has an electronic device during testing. </a:t>
            </a:r>
            <a:r>
              <a:rPr lang="en-US" sz="2400" dirty="0"/>
              <a:t>If a student is found with an electronic device that he or she is not using for testing purposes during testing or during breaks within a session, the student’s test </a:t>
            </a:r>
            <a:r>
              <a:rPr lang="en-US" sz="2400" b="1" dirty="0"/>
              <a:t>must </a:t>
            </a:r>
            <a:r>
              <a:rPr lang="en-US" sz="2400" dirty="0"/>
              <a:t>be invalidated. </a:t>
            </a:r>
          </a:p>
          <a:p>
            <a:pPr marL="385763" indent="-385763">
              <a:buFont typeface="+mj-lt"/>
              <a:buAutoNum type="arabicPeriod"/>
            </a:pPr>
            <a:r>
              <a:rPr lang="en-US" sz="2400" b="1" dirty="0"/>
              <a:t>A student is cheating during testing. </a:t>
            </a:r>
            <a:r>
              <a:rPr lang="en-US" sz="2400" dirty="0"/>
              <a:t>Cheating is cause for immediate test invalidation. Possible cheating situations include looking at and/or copying from another student’s test, allowing another student to look at or copy from the student’s test, or accessing unauthorized aids. In situations involving cheating, a report must be submitted to FDOE within 10 calendar days of the incident. </a:t>
            </a:r>
          </a:p>
        </p:txBody>
      </p:sp>
      <p:sp>
        <p:nvSpPr>
          <p:cNvPr id="4" name="Slide Number Placeholder 3"/>
          <p:cNvSpPr>
            <a:spLocks noGrp="1"/>
          </p:cNvSpPr>
          <p:nvPr>
            <p:ph type="sldNum" sz="quarter" idx="12"/>
          </p:nvPr>
        </p:nvSpPr>
        <p:spPr/>
        <p:txBody>
          <a:bodyPr/>
          <a:lstStyle/>
          <a:p>
            <a:fld id="{60F88D64-766A-45C3-93FE-3E1D3068B07A}" type="slidenum">
              <a:rPr lang="en-US" smtClean="0">
                <a:solidFill>
                  <a:prstClr val="black">
                    <a:tint val="75000"/>
                  </a:prstClr>
                </a:solidFill>
              </a:rPr>
              <a:pPr/>
              <a:t>12</a:t>
            </a:fld>
            <a:endParaRPr lang="en-US" dirty="0">
              <a:solidFill>
                <a:prstClr val="black">
                  <a:tint val="75000"/>
                </a:prstClr>
              </a:solidFill>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66160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555921"/>
          </a:xfrm>
        </p:spPr>
        <p:txBody>
          <a:bodyPr>
            <a:noAutofit/>
          </a:bodyPr>
          <a:lstStyle/>
          <a:p>
            <a:pPr>
              <a:buFont typeface="+mj-lt"/>
              <a:buAutoNum type="arabicPeriod" startAt="3"/>
            </a:pPr>
            <a:r>
              <a:rPr lang="en-US" sz="2400" b="1" dirty="0"/>
              <a:t>A student is not allowed the correct amount of time. </a:t>
            </a:r>
            <a:r>
              <a:rPr lang="en-US" sz="2400" dirty="0"/>
              <a:t>If not enough time is given, invalidation decisions should be made based on whether the student was provided adequate time to respond completely to the test items. If the student feels he or she was provided enough time to respond completely, the test should be submitted for scoring. If too much time is given, discuss the situation with the District Assessment Coordinator.</a:t>
            </a:r>
            <a:br>
              <a:rPr lang="en-US" sz="2400" dirty="0"/>
            </a:br>
            <a:endParaRPr lang="en-US" sz="2400" dirty="0"/>
          </a:p>
          <a:p>
            <a:pPr>
              <a:buFont typeface="+mj-lt"/>
              <a:buAutoNum type="arabicPeriod" startAt="3"/>
            </a:pPr>
            <a:r>
              <a:rPr lang="en-US" sz="2400" b="1" dirty="0"/>
              <a:t>A student becomes ill during testing. </a:t>
            </a:r>
            <a:r>
              <a:rPr lang="en-US" sz="2400" dirty="0"/>
              <a:t>If a student reports after testing that he or she was ill during testing and was significantly affected, the test may be invalidated. </a:t>
            </a:r>
            <a:br>
              <a:rPr lang="en-US" sz="2400" dirty="0"/>
            </a:br>
            <a:r>
              <a:rPr lang="en-US" sz="2400" b="1" dirty="0"/>
              <a:t>If a student is unable to complete a session due to illness, the session may be completed on a subsequent day using the exact time that the student had remaining.</a:t>
            </a:r>
          </a:p>
        </p:txBody>
      </p:sp>
      <p:sp>
        <p:nvSpPr>
          <p:cNvPr id="4" name="Slide Number Placeholder 3"/>
          <p:cNvSpPr>
            <a:spLocks noGrp="1"/>
          </p:cNvSpPr>
          <p:nvPr>
            <p:ph type="sldNum" sz="quarter" idx="12"/>
          </p:nvPr>
        </p:nvSpPr>
        <p:spPr/>
        <p:txBody>
          <a:bodyPr/>
          <a:lstStyle/>
          <a:p>
            <a:fld id="{60F88D64-766A-45C3-93FE-3E1D3068B07A}" type="slidenum">
              <a:rPr lang="en-US" smtClean="0">
                <a:solidFill>
                  <a:prstClr val="black">
                    <a:tint val="75000"/>
                  </a:prstClr>
                </a:solidFill>
              </a:rPr>
              <a:pPr/>
              <a:t>13</a:t>
            </a:fld>
            <a:endParaRPr lang="en-US" dirty="0">
              <a:solidFill>
                <a:prstClr val="black">
                  <a:tint val="75000"/>
                </a:prstClr>
              </a:solidFill>
            </a:endParaRPr>
          </a:p>
        </p:txBody>
      </p:sp>
      <p:sp>
        <p:nvSpPr>
          <p:cNvPr id="5" name="Title 1"/>
          <p:cNvSpPr txBox="1">
            <a:spLocks/>
          </p:cNvSpPr>
          <p:nvPr/>
        </p:nvSpPr>
        <p:spPr>
          <a:xfrm>
            <a:off x="304800" y="381000"/>
            <a:ext cx="5334000" cy="9836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93960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37092" cy="4648200"/>
          </a:xfrm>
        </p:spPr>
        <p:txBody>
          <a:bodyPr>
            <a:noAutofit/>
          </a:bodyPr>
          <a:lstStyle/>
          <a:p>
            <a:pPr marL="457200" indent="-457200">
              <a:buFont typeface="+mj-lt"/>
              <a:buAutoNum type="arabicPeriod" startAt="5"/>
            </a:pPr>
            <a:endParaRPr lang="en-US" sz="2400" b="1" dirty="0"/>
          </a:p>
          <a:p>
            <a:pPr marL="457200" indent="-457200">
              <a:buFont typeface="+mj-lt"/>
              <a:buAutoNum type="arabicPeriod" startAt="5"/>
            </a:pPr>
            <a:r>
              <a:rPr lang="en-US" sz="2400" b="1" dirty="0"/>
              <a:t>A student is given an accommodation not indicated on the student’s IEP, Section 504 plan, or ELL plan. </a:t>
            </a:r>
            <a:r>
              <a:rPr lang="en-US" sz="2400" dirty="0"/>
              <a:t>Testing with accommodations not indicated on a student’s IEP, Section 504 plan, or ELL plan may be cause for invalidation. </a:t>
            </a:r>
          </a:p>
          <a:p>
            <a:pPr marL="457200" indent="-457200">
              <a:buFont typeface="+mj-lt"/>
              <a:buAutoNum type="arabicPeriod" startAt="5"/>
            </a:pPr>
            <a:r>
              <a:rPr lang="en-US" sz="2400" b="1" dirty="0"/>
              <a:t>A student was </a:t>
            </a:r>
            <a:r>
              <a:rPr lang="en-US" sz="2400" b="1" u="sng" dirty="0"/>
              <a:t>not</a:t>
            </a:r>
            <a:r>
              <a:rPr lang="en-US" sz="2400" b="1" dirty="0"/>
              <a:t> provided an allowable accommodation indicated on the student’s IEP, Section 504 plan, or ELL plan. </a:t>
            </a:r>
            <a:r>
              <a:rPr lang="en-US" sz="2400" dirty="0"/>
              <a:t>The situation should be discussed with the student and his or her parents/guardians to determine if the lack of the accommodation significantly affected the student’s performance and if the test should be scored.</a:t>
            </a:r>
          </a:p>
          <a:p>
            <a:pPr marL="457200" indent="-457200">
              <a:buFont typeface="+mj-lt"/>
              <a:buAutoNum type="arabicPeriod" startAt="5"/>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solidFill>
                  <a:prstClr val="black">
                    <a:tint val="75000"/>
                  </a:prstClr>
                </a:solidFill>
              </a:rPr>
              <a:pPr/>
              <a:t>14</a:t>
            </a:fld>
            <a:endParaRPr lang="en-US" dirty="0">
              <a:solidFill>
                <a:prstClr val="black">
                  <a:tint val="75000"/>
                </a:prstClr>
              </a:solidFill>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96633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1"/>
            <a:ext cx="8737092" cy="4114799"/>
          </a:xfrm>
        </p:spPr>
        <p:txBody>
          <a:bodyPr>
            <a:noAutofit/>
          </a:bodyPr>
          <a:lstStyle/>
          <a:p>
            <a:pPr marL="457200" indent="-457200">
              <a:buFont typeface="+mj-lt"/>
              <a:buAutoNum type="arabicPeriod" startAt="7"/>
            </a:pPr>
            <a:r>
              <a:rPr lang="en-US" sz="2400" b="1" dirty="0"/>
              <a:t>A student is given an accommodation not allowed on statewide assessments. </a:t>
            </a:r>
            <a:r>
              <a:rPr lang="en-US" sz="2400" dirty="0"/>
              <a:t>If a student is given an accommodation that is not allowed on statewide assessments and compromises the validity of the test, that student’s test must be invalidated. </a:t>
            </a:r>
          </a:p>
          <a:p>
            <a:pPr marL="457200" indent="-457200">
              <a:buFont typeface="+mj-lt"/>
              <a:buAutoNum type="arabicPeriod" startAt="7"/>
            </a:pPr>
            <a:r>
              <a:rPr lang="en-US" sz="2400" b="1" dirty="0"/>
              <a:t>A student works in the wrong session. </a:t>
            </a:r>
            <a:r>
              <a:rPr lang="en-US" sz="2400" dirty="0"/>
              <a:t>If a student working in session 2 goes back and works in Session 1, the test must be invalidated.</a:t>
            </a:r>
            <a:endParaRPr lang="en-US" sz="2400" b="1" dirty="0"/>
          </a:p>
          <a:p>
            <a:pPr marL="457200" indent="-457200">
              <a:buFont typeface="+mj-lt"/>
              <a:buAutoNum type="arabicPeriod" startAt="7"/>
            </a:pPr>
            <a:r>
              <a:rPr lang="en-US" sz="2400" b="1" dirty="0"/>
              <a:t>An error occurs in test administration procedures that could compromise the validity of test results. </a:t>
            </a:r>
            <a:r>
              <a:rPr lang="en-US" sz="2400" dirty="0"/>
              <a:t>If the validity of the test results has been compromised (e.g., a student had access to an unauthorized visual aid that gave an unfair advantage), the test must be invalidated. </a:t>
            </a:r>
          </a:p>
          <a:p>
            <a:pPr>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solidFill>
                  <a:prstClr val="black">
                    <a:tint val="75000"/>
                  </a:prstClr>
                </a:solidFill>
              </a:rPr>
              <a:pPr/>
              <a:t>15</a:t>
            </a:fld>
            <a:endParaRPr lang="en-US" dirty="0">
              <a:solidFill>
                <a:prstClr val="black">
                  <a:tint val="75000"/>
                </a:prstClr>
              </a:solidFill>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17830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571999"/>
          </a:xfrm>
        </p:spPr>
        <p:txBody>
          <a:bodyPr>
            <a:noAutofit/>
          </a:bodyPr>
          <a:lstStyle/>
          <a:p>
            <a:pPr marL="457200" indent="-457200">
              <a:buFont typeface="+mj-lt"/>
              <a:buAutoNum type="arabicPeriod" startAt="10"/>
            </a:pPr>
            <a:r>
              <a:rPr lang="en-US" sz="2400" b="1" dirty="0"/>
              <a:t>A disruption occurs during testing. </a:t>
            </a:r>
            <a:r>
              <a:rPr lang="en-US" sz="2400" dirty="0"/>
              <a:t>If students are disrupted during testing due to a circumstance out of their control (e.g., severe weather), test invalidation may be considered if a student feels his or her performance was significantly affected by the disruption.</a:t>
            </a:r>
          </a:p>
          <a:p>
            <a:pPr marL="457200" indent="-457200">
              <a:buFont typeface="+mj-lt"/>
              <a:buAutoNum type="arabicPeriod" startAt="10"/>
            </a:pPr>
            <a:r>
              <a:rPr lang="en-US" sz="2400" b="1" dirty="0"/>
              <a:t>A student is disruptive during testing. </a:t>
            </a:r>
            <a:r>
              <a:rPr lang="en-US" sz="2400" dirty="0"/>
              <a:t>If a student is disruptive during testing, the school assessment coordinator should determine whether invalidation is an appropriate course of action.</a:t>
            </a:r>
          </a:p>
          <a:p>
            <a:pPr>
              <a:buFont typeface="+mj-lt"/>
              <a:buAutoNum type="arabicPeriod" startAt="10"/>
            </a:pPr>
            <a:r>
              <a:rPr lang="en-US" sz="2400" b="1" dirty="0"/>
              <a:t> A student is given unauthorized help during testing. </a:t>
            </a:r>
            <a:r>
              <a:rPr lang="en-US" sz="2400" dirty="0"/>
              <a:t>If a student received unauthorized assistance or has been given an unfair advantage (e.g., a test administrator has told a student to check the answer to a specific item), the student’s test must be invalidated.</a:t>
            </a:r>
          </a:p>
          <a:p>
            <a:pPr>
              <a:buFont typeface="+mj-lt"/>
              <a:buAutoNum type="arabicPeriod" startAt="10"/>
            </a:pPr>
            <a:endParaRPr lang="en-US" sz="2400" dirty="0"/>
          </a:p>
          <a:p>
            <a:pPr>
              <a:buFont typeface="+mj-lt"/>
              <a:buAutoNum type="arabicPeriod" startAt="10"/>
            </a:pPr>
            <a:endParaRPr lang="en-US" sz="1800" dirty="0"/>
          </a:p>
        </p:txBody>
      </p:sp>
      <p:sp>
        <p:nvSpPr>
          <p:cNvPr id="4" name="Slide Number Placeholder 3"/>
          <p:cNvSpPr>
            <a:spLocks noGrp="1"/>
          </p:cNvSpPr>
          <p:nvPr>
            <p:ph type="sldNum" sz="quarter" idx="12"/>
          </p:nvPr>
        </p:nvSpPr>
        <p:spPr/>
        <p:txBody>
          <a:bodyPr/>
          <a:lstStyle/>
          <a:p>
            <a:fld id="{60F88D64-766A-45C3-93FE-3E1D3068B07A}" type="slidenum">
              <a:rPr lang="en-US" smtClean="0">
                <a:solidFill>
                  <a:prstClr val="black">
                    <a:tint val="75000"/>
                  </a:prstClr>
                </a:solidFill>
              </a:rPr>
              <a:pPr/>
              <a:t>16</a:t>
            </a:fld>
            <a:endParaRPr lang="en-US" dirty="0">
              <a:solidFill>
                <a:prstClr val="black">
                  <a:tint val="75000"/>
                </a:prstClr>
              </a:solidFill>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5419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6553200" cy="1096962"/>
          </a:xfrm>
        </p:spPr>
        <p:txBody>
          <a:bodyPr>
            <a:noAutofit/>
          </a:bodyPr>
          <a:lstStyle/>
          <a:p>
            <a:r>
              <a:rPr lang="en-US" sz="3600" dirty="0"/>
              <a:t>Test Invalidation</a:t>
            </a:r>
            <a:br>
              <a:rPr lang="en-US" sz="3600" dirty="0"/>
            </a:br>
            <a:r>
              <a:rPr lang="en-US" sz="3600" dirty="0"/>
              <a:t>Policies and Procedures</a:t>
            </a:r>
          </a:p>
        </p:txBody>
      </p:sp>
      <p:sp>
        <p:nvSpPr>
          <p:cNvPr id="3" name="Content Placeholder 2"/>
          <p:cNvSpPr>
            <a:spLocks noGrp="1"/>
          </p:cNvSpPr>
          <p:nvPr>
            <p:ph idx="1"/>
          </p:nvPr>
        </p:nvSpPr>
        <p:spPr>
          <a:xfrm>
            <a:off x="228600" y="1752601"/>
            <a:ext cx="8737092" cy="4571999"/>
          </a:xfrm>
        </p:spPr>
        <p:txBody>
          <a:bodyPr>
            <a:noAutofit/>
          </a:bodyPr>
          <a:lstStyle/>
          <a:p>
            <a:r>
              <a:rPr lang="en-US" sz="2300" b="1" dirty="0"/>
              <a:t>For computer-based AND paper-based assessments, test invalidations are entered in TIDE. </a:t>
            </a:r>
            <a:r>
              <a:rPr lang="en-US" sz="2300" dirty="0"/>
              <a:t>Invalidating a test will require the student’s ID number and the reason for invalidation. </a:t>
            </a:r>
          </a:p>
          <a:p>
            <a:r>
              <a:rPr lang="en-US" sz="2300" dirty="0"/>
              <a:t>For paper-based tests, grid the DNS bubble on the front cover of the test and answer book. If a DNS bubble is gridded by mistake, erase it completely and grid the UNDO bubble. </a:t>
            </a:r>
          </a:p>
          <a:p>
            <a:r>
              <a:rPr lang="en-US" sz="2300" b="1" dirty="0"/>
              <a:t>Remember that invalidated paper-based tests should be returned with TO BE SCORED test and answer books in order to be counted for participation purposes.</a:t>
            </a:r>
            <a:br>
              <a:rPr lang="en-US" sz="2200" b="1" dirty="0"/>
            </a:br>
            <a:br>
              <a:rPr lang="en-US" sz="2200" b="1" dirty="0"/>
            </a:br>
            <a:br>
              <a:rPr lang="en-US" sz="2200" b="1" dirty="0"/>
            </a:br>
            <a:br>
              <a:rPr lang="en-US" sz="2200" b="1" dirty="0"/>
            </a:br>
            <a:br>
              <a:rPr lang="en-US" sz="2200" b="1" dirty="0"/>
            </a:br>
            <a:endParaRPr lang="en-US" sz="22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17</a:t>
            </a:fld>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802470"/>
            <a:ext cx="2033665" cy="152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76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589" y="381000"/>
            <a:ext cx="7772400" cy="762000"/>
          </a:xfrm>
        </p:spPr>
        <p:txBody>
          <a:bodyPr>
            <a:normAutofit/>
          </a:bodyPr>
          <a:lstStyle/>
          <a:p>
            <a:r>
              <a:rPr lang="en-US" b="1" dirty="0"/>
              <a:t>Spring Statewide Assessments</a:t>
            </a:r>
            <a:endParaRPr lang="en-US" dirty="0"/>
          </a:p>
        </p:txBody>
      </p:sp>
      <p:sp>
        <p:nvSpPr>
          <p:cNvPr id="3" name="Title 1"/>
          <p:cNvSpPr txBox="1">
            <a:spLocks/>
          </p:cNvSpPr>
          <p:nvPr/>
        </p:nvSpPr>
        <p:spPr>
          <a:xfrm>
            <a:off x="457200" y="1295400"/>
            <a:ext cx="8229600" cy="5029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prstClr val="black"/>
                </a:solidFill>
                <a:ea typeface="Tahoma" panose="020B0604030504040204" pitchFamily="34" charset="0"/>
                <a:cs typeface="Tahoma" panose="020B0604030504040204" pitchFamily="34" charset="0"/>
              </a:rPr>
              <a:t>Grades 6-10 FAST Reading</a:t>
            </a:r>
          </a:p>
          <a:p>
            <a:r>
              <a:rPr lang="en-US" sz="2800" dirty="0">
                <a:solidFill>
                  <a:prstClr val="black"/>
                </a:solidFill>
                <a:ea typeface="Tahoma" panose="020B0604030504040204" pitchFamily="34" charset="0"/>
                <a:cs typeface="Tahoma" panose="020B0604030504040204" pitchFamily="34" charset="0"/>
              </a:rPr>
              <a:t>Grades 6-10 BEST Writing</a:t>
            </a:r>
          </a:p>
          <a:p>
            <a:pPr lvl="0"/>
            <a:r>
              <a:rPr lang="en-US" sz="2800" dirty="0">
                <a:ea typeface="Tahoma" panose="020B0604030504040204" pitchFamily="34" charset="0"/>
                <a:cs typeface="Tahoma" panose="020B0604030504040204" pitchFamily="34" charset="0"/>
              </a:rPr>
              <a:t>Grades 6-8 FAST Mathematics</a:t>
            </a:r>
            <a:r>
              <a:rPr lang="en-US" sz="2800" dirty="0">
                <a:solidFill>
                  <a:prstClr val="black"/>
                </a:solidFill>
                <a:ea typeface="Tahoma" panose="020B0604030504040204" pitchFamily="34" charset="0"/>
                <a:cs typeface="Tahoma" panose="020B060403050404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rPr>
              <a:t>BEST Algebra 1 EOC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rPr>
              <a:t>BEST Geometry EOC</a:t>
            </a:r>
          </a:p>
          <a:p>
            <a:pPr lvl="0">
              <a:spcBef>
                <a:spcPts val="300"/>
              </a:spcBef>
              <a:spcAft>
                <a:spcPts val="300"/>
              </a:spcAft>
              <a:defRPr/>
            </a:pPr>
            <a:r>
              <a:rPr lang="en-US" sz="2800" dirty="0">
                <a:solidFill>
                  <a:prstClr val="black"/>
                </a:solidFill>
              </a:rPr>
              <a:t>Biology 1 EOC</a:t>
            </a:r>
          </a:p>
          <a:p>
            <a:pPr>
              <a:spcBef>
                <a:spcPts val="300"/>
              </a:spcBef>
              <a:spcAft>
                <a:spcPts val="300"/>
              </a:spcAft>
              <a:defRPr/>
            </a:pPr>
            <a:r>
              <a:rPr lang="en-US" sz="2800" dirty="0">
                <a:solidFill>
                  <a:prstClr val="black"/>
                </a:solidFill>
              </a:rPr>
              <a:t>Civics EOC</a:t>
            </a:r>
          </a:p>
          <a:p>
            <a:pPr lvl="0">
              <a:spcBef>
                <a:spcPts val="300"/>
              </a:spcBef>
              <a:spcAft>
                <a:spcPts val="300"/>
              </a:spcAft>
              <a:defRPr/>
            </a:pPr>
            <a:r>
              <a:rPr lang="en-US" sz="2800" dirty="0">
                <a:solidFill>
                  <a:prstClr val="black"/>
                </a:solidFill>
              </a:rPr>
              <a:t>U.S. History EOC</a:t>
            </a:r>
          </a:p>
          <a:p>
            <a:pPr lvl="0">
              <a:spcBef>
                <a:spcPts val="300"/>
              </a:spcBef>
              <a:spcAft>
                <a:spcPts val="300"/>
              </a:spcAft>
              <a:defRPr/>
            </a:pPr>
            <a:r>
              <a:rPr lang="en-US" sz="2800" dirty="0">
                <a:solidFill>
                  <a:prstClr val="black"/>
                </a:solidFill>
              </a:rPr>
              <a:t>Grade 8 Science</a:t>
            </a:r>
          </a:p>
          <a:p>
            <a:pPr lvl="0">
              <a:spcBef>
                <a:spcPts val="300"/>
              </a:spcBef>
              <a:spcAft>
                <a:spcPts val="300"/>
              </a:spcAft>
              <a:defRPr/>
            </a:pPr>
            <a:r>
              <a:rPr lang="en-US" sz="2800" dirty="0">
                <a:solidFill>
                  <a:prstClr val="black"/>
                </a:solidFill>
              </a:rPr>
              <a:t>----------------------------------------------------------</a:t>
            </a:r>
          </a:p>
          <a:p>
            <a:pPr>
              <a:spcBef>
                <a:spcPts val="300"/>
              </a:spcBef>
              <a:spcAft>
                <a:spcPts val="300"/>
              </a:spcAft>
              <a:defRPr/>
            </a:pPr>
            <a:r>
              <a:rPr lang="en-US" sz="2800" dirty="0">
                <a:solidFill>
                  <a:prstClr val="black"/>
                </a:solidFill>
                <a:ea typeface="Tahoma" panose="020B0604030504040204" pitchFamily="34" charset="0"/>
                <a:cs typeface="Tahoma" panose="020B0604030504040204" pitchFamily="34" charset="0"/>
              </a:rPr>
              <a:t>Grade 10 FAST Reading Retake</a:t>
            </a:r>
          </a:p>
          <a:p>
            <a:pPr>
              <a:spcBef>
                <a:spcPts val="300"/>
              </a:spcBef>
              <a:spcAft>
                <a:spcPts val="300"/>
              </a:spcAft>
              <a:defRPr/>
            </a:pPr>
            <a:r>
              <a:rPr lang="en-US" sz="2800" dirty="0">
                <a:solidFill>
                  <a:prstClr val="black"/>
                </a:solidFill>
              </a:rPr>
              <a:t>FSA Retakes (Grade 10 ELA and Algebra 1)</a:t>
            </a:r>
          </a:p>
        </p:txBody>
      </p:sp>
    </p:spTree>
    <p:extLst>
      <p:ext uri="{BB962C8B-B14F-4D97-AF65-F5344CB8AC3E}">
        <p14:creationId xmlns:p14="http://schemas.microsoft.com/office/powerpoint/2010/main" val="70803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483623"/>
            <a:ext cx="3962400" cy="4267201"/>
          </a:xfrm>
        </p:spPr>
        <p:txBody>
          <a:bodyPr>
            <a:noAutofit/>
          </a:bodyPr>
          <a:lstStyle/>
          <a:p>
            <a:pPr marL="0" indent="0">
              <a:buNone/>
              <a:tabLst>
                <a:tab pos="5486400" algn="l"/>
              </a:tabLst>
            </a:pPr>
            <a:r>
              <a:rPr lang="en-US" sz="2400" dirty="0"/>
              <a:t>Policy Information</a:t>
            </a:r>
          </a:p>
          <a:p>
            <a:pPr marL="0" indent="0">
              <a:buNone/>
              <a:tabLst>
                <a:tab pos="5486400" algn="l"/>
              </a:tabLst>
            </a:pPr>
            <a:r>
              <a:rPr lang="en-US" sz="2400" dirty="0"/>
              <a:t>Instructions</a:t>
            </a:r>
          </a:p>
          <a:p>
            <a:pPr marL="0" indent="0">
              <a:buNone/>
              <a:tabLst>
                <a:tab pos="5486400" algn="l"/>
              </a:tabLst>
            </a:pPr>
            <a:r>
              <a:rPr lang="en-US" sz="2400" dirty="0"/>
              <a:t>Checklists</a:t>
            </a:r>
          </a:p>
          <a:p>
            <a:pPr marL="0" indent="0">
              <a:buNone/>
              <a:tabLst>
                <a:tab pos="5486400" algn="l"/>
              </a:tabLst>
            </a:pPr>
            <a:r>
              <a:rPr lang="en-US" sz="2400" dirty="0"/>
              <a:t>Signs &amp; Forms</a:t>
            </a:r>
          </a:p>
          <a:p>
            <a:pPr marL="0" indent="0">
              <a:buNone/>
              <a:tabLst>
                <a:tab pos="5486400" algn="l"/>
              </a:tabLst>
            </a:pPr>
            <a:r>
              <a:rPr lang="en-US" sz="2400" dirty="0"/>
              <a:t>Scripts</a:t>
            </a:r>
          </a:p>
          <a:p>
            <a:pPr marL="0" indent="0">
              <a:buNone/>
              <a:tabLst>
                <a:tab pos="5486400" algn="l"/>
              </a:tabLst>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40BB5FF-4EDF-4EC2-B37E-60E67F5AFC70}"/>
              </a:ext>
            </a:extLst>
          </p:cNvPr>
          <p:cNvPicPr>
            <a:picLocks noChangeAspect="1"/>
          </p:cNvPicPr>
          <p:nvPr/>
        </p:nvPicPr>
        <p:blipFill>
          <a:blip r:embed="rId4"/>
          <a:stretch>
            <a:fillRect/>
          </a:stretch>
        </p:blipFill>
        <p:spPr>
          <a:xfrm>
            <a:off x="4887241" y="1507907"/>
            <a:ext cx="3418560" cy="4435693"/>
          </a:xfrm>
          <a:prstGeom prst="rect">
            <a:avLst/>
          </a:prstGeom>
          <a:ln>
            <a:solidFill>
              <a:schemeClr val="tx1"/>
            </a:solidFill>
          </a:ln>
        </p:spPr>
      </p:pic>
    </p:spTree>
    <p:extLst>
      <p:ext uri="{BB962C8B-B14F-4D97-AF65-F5344CB8AC3E}">
        <p14:creationId xmlns:p14="http://schemas.microsoft.com/office/powerpoint/2010/main" val="37225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Review</a:t>
            </a:r>
          </a:p>
        </p:txBody>
      </p:sp>
      <p:sp>
        <p:nvSpPr>
          <p:cNvPr id="3" name="Content Placeholder 2"/>
          <p:cNvSpPr>
            <a:spLocks noGrp="1"/>
          </p:cNvSpPr>
          <p:nvPr>
            <p:ph idx="1"/>
          </p:nvPr>
        </p:nvSpPr>
        <p:spPr>
          <a:xfrm>
            <a:off x="228600" y="1600200"/>
            <a:ext cx="8737092" cy="4495799"/>
          </a:xfrm>
        </p:spPr>
        <p:txBody>
          <a:bodyPr>
            <a:noAutofit/>
          </a:bodyPr>
          <a:lstStyle/>
          <a:p>
            <a:pPr marL="0" indent="0">
              <a:lnSpc>
                <a:spcPct val="80000"/>
              </a:lnSpc>
              <a:spcBef>
                <a:spcPts val="600"/>
              </a:spcBef>
              <a:spcAft>
                <a:spcPts val="600"/>
              </a:spcAft>
              <a:buFontTx/>
              <a:buNone/>
              <a:defRPr/>
            </a:pPr>
            <a:r>
              <a:rPr lang="en-US" sz="2150" dirty="0"/>
              <a:t>Per Test Security Statute, s. 1008.24, F.S., and Florida State Board Rule, 6A-10.042, 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a:t>Examples of prohibited activities are:</a:t>
            </a:r>
          </a:p>
          <a:p>
            <a:pPr>
              <a:lnSpc>
                <a:spcPct val="80000"/>
              </a:lnSpc>
              <a:spcBef>
                <a:spcPts val="400"/>
              </a:spcBef>
              <a:spcAft>
                <a:spcPts val="400"/>
              </a:spcAft>
              <a:defRPr/>
            </a:pPr>
            <a:r>
              <a:rPr lang="en-US" sz="2150" dirty="0"/>
              <a:t>Reading or viewing the passages or test items before, during, or after testing</a:t>
            </a:r>
          </a:p>
          <a:p>
            <a:pPr>
              <a:spcBef>
                <a:spcPts val="400"/>
              </a:spcBef>
              <a:spcAft>
                <a:spcPts val="400"/>
              </a:spcAft>
              <a:defRPr/>
            </a:pPr>
            <a:r>
              <a:rPr lang="en-US" sz="2150" dirty="0"/>
              <a:t>Copying the passages or test items</a:t>
            </a:r>
          </a:p>
          <a:p>
            <a:pPr>
              <a:lnSpc>
                <a:spcPct val="80000"/>
              </a:lnSpc>
              <a:spcBef>
                <a:spcPts val="400"/>
              </a:spcBef>
              <a:spcAft>
                <a:spcPts val="400"/>
              </a:spcAft>
              <a:defRPr/>
            </a:pPr>
            <a:r>
              <a:rPr lang="en-US" sz="2150" dirty="0"/>
              <a:t>Revealing the passages or test items</a:t>
            </a:r>
          </a:p>
          <a:p>
            <a:pPr>
              <a:lnSpc>
                <a:spcPct val="80000"/>
              </a:lnSpc>
              <a:spcBef>
                <a:spcPts val="400"/>
              </a:spcBef>
              <a:spcAft>
                <a:spcPts val="400"/>
              </a:spcAft>
              <a:defRPr/>
            </a:pPr>
            <a:r>
              <a:rPr lang="en-US" sz="2150" dirty="0"/>
              <a:t>Explaining the passages or test items for students</a:t>
            </a:r>
          </a:p>
          <a:p>
            <a:pPr>
              <a:lnSpc>
                <a:spcPct val="80000"/>
              </a:lnSpc>
              <a:spcBef>
                <a:spcPts val="400"/>
              </a:spcBef>
              <a:spcAft>
                <a:spcPts val="400"/>
              </a:spcAft>
              <a:defRPr/>
            </a:pPr>
            <a:r>
              <a:rPr lang="en-US" sz="2150" dirty="0"/>
              <a:t>Changing or otherwise interfering with student responses to test items</a:t>
            </a:r>
          </a:p>
          <a:p>
            <a:pPr>
              <a:lnSpc>
                <a:spcPct val="80000"/>
              </a:lnSpc>
              <a:spcBef>
                <a:spcPts val="400"/>
              </a:spcBef>
              <a:spcAft>
                <a:spcPts val="400"/>
              </a:spcAft>
              <a:defRPr/>
            </a:pPr>
            <a:r>
              <a:rPr lang="en-US" sz="2150" dirty="0"/>
              <a:t>Copying or reading student responses</a:t>
            </a:r>
          </a:p>
          <a:p>
            <a:pPr>
              <a:lnSpc>
                <a:spcPct val="80000"/>
              </a:lnSpc>
              <a:spcBef>
                <a:spcPts val="400"/>
              </a:spcBef>
              <a:spcAft>
                <a:spcPts val="400"/>
              </a:spcAft>
              <a:defRPr/>
            </a:pPr>
            <a:r>
              <a:rPr lang="en-US" sz="2150" dirty="0"/>
              <a:t>Causing achievement of schools to be inaccurately measured or reported</a:t>
            </a:r>
          </a:p>
        </p:txBody>
      </p:sp>
      <p:sp>
        <p:nvSpPr>
          <p:cNvPr id="5" name="Slide Number Placeholder 4"/>
          <p:cNvSpPr>
            <a:spLocks noGrp="1"/>
          </p:cNvSpPr>
          <p:nvPr>
            <p:ph type="sldNum" sz="quarter" idx="12"/>
          </p:nvPr>
        </p:nvSpPr>
        <p:spPr/>
        <p:txBody>
          <a:bodyPr/>
          <a:lstStyle/>
          <a:p>
            <a:fld id="{60F88D64-766A-45C3-93FE-3E1D3068B07A}" type="slidenum">
              <a:rPr lang="en-US" smtClean="0"/>
              <a:t>2</a:t>
            </a:fld>
            <a:endParaRPr lang="en-US" dirty="0"/>
          </a:p>
        </p:txBody>
      </p:sp>
    </p:spTree>
    <p:extLst>
      <p:ext uri="{BB962C8B-B14F-4D97-AF65-F5344CB8AC3E}">
        <p14:creationId xmlns:p14="http://schemas.microsoft.com/office/powerpoint/2010/main" val="21625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219199"/>
            <a:ext cx="8839200" cy="5470525"/>
          </a:xfrm>
        </p:spPr>
        <p:txBody>
          <a:bodyPr>
            <a:noAutofit/>
          </a:bodyPr>
          <a:lstStyle/>
          <a:p>
            <a:pPr marL="0" indent="0">
              <a:buNone/>
              <a:tabLst>
                <a:tab pos="5486400" algn="l"/>
              </a:tabLst>
            </a:pPr>
            <a:r>
              <a:rPr lang="en-US" sz="2400" dirty="0"/>
              <a:t>TIDE User Guide</a:t>
            </a:r>
          </a:p>
          <a:p>
            <a:pPr marL="0" indent="0">
              <a:buNone/>
              <a:tabLst>
                <a:tab pos="5486400" algn="l"/>
              </a:tabLst>
            </a:pPr>
            <a:r>
              <a:rPr lang="en-US" sz="2400" dirty="0"/>
              <a:t>TIDE Quick Guide</a:t>
            </a:r>
          </a:p>
          <a:p>
            <a:pPr marL="0" indent="0">
              <a:buNone/>
              <a:tabLst>
                <a:tab pos="5486400" algn="l"/>
              </a:tabLst>
            </a:pPr>
            <a:r>
              <a:rPr lang="en-US" sz="2400" dirty="0"/>
              <a:t>Test Administrator User Guide</a:t>
            </a:r>
          </a:p>
          <a:p>
            <a:pPr marL="0" indent="0">
              <a:buNone/>
              <a:tabLst>
                <a:tab pos="5486400" algn="l"/>
              </a:tabLst>
            </a:pPr>
            <a:r>
              <a:rPr lang="en-US" sz="2400" dirty="0"/>
              <a:t>TDS Quick Guide</a:t>
            </a:r>
          </a:p>
          <a:p>
            <a:pPr marL="0" indent="0">
              <a:buNone/>
              <a:tabLst>
                <a:tab pos="5486400" algn="l"/>
              </a:tabLst>
            </a:pPr>
            <a:r>
              <a:rPr lang="en-US" sz="2400" dirty="0"/>
              <a:t>Accommodations Guide</a:t>
            </a:r>
          </a:p>
          <a:p>
            <a:pPr marL="0" indent="0">
              <a:buNone/>
              <a:tabLst>
                <a:tab pos="5486400" algn="l"/>
              </a:tabLst>
            </a:pPr>
            <a:r>
              <a:rPr lang="en-US" sz="2400" dirty="0"/>
              <a:t>TA Certification Course</a:t>
            </a:r>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r>
              <a:rPr lang="en-US" sz="2400" b="1" dirty="0"/>
              <a:t>Florida Statewide Assessment Portal </a:t>
            </a:r>
            <a:r>
              <a:rPr lang="en-US" sz="2400" dirty="0"/>
              <a:t> </a:t>
            </a:r>
            <a:r>
              <a:rPr lang="en-US" sz="2400" dirty="0">
                <a:hlinkClick r:id="rId4">
                  <a:extLst>
                    <a:ext uri="{A12FA001-AC4F-418D-AE19-62706E023703}">
                      <ahyp:hlinkClr xmlns:ahyp="http://schemas.microsoft.com/office/drawing/2018/hyperlinkcolor" val="tx"/>
                    </a:ext>
                  </a:extLst>
                </a:hlinkClick>
              </a:rPr>
              <a:t>www.fsassessments.org</a:t>
            </a:r>
            <a:endParaRPr lang="en-US" sz="2400" dirty="0"/>
          </a:p>
          <a:p>
            <a:pPr marL="0" indent="0">
              <a:buNone/>
              <a:tabLst>
                <a:tab pos="5486400" algn="l"/>
              </a:tabLst>
            </a:pPr>
            <a:r>
              <a:rPr lang="en-US" sz="2400" b="1" dirty="0"/>
              <a:t>Testing Resources Page  </a:t>
            </a:r>
            <a:r>
              <a:rPr lang="en-US" sz="2400" dirty="0">
                <a:hlinkClick r:id="rId5">
                  <a:extLst>
                    <a:ext uri="{A12FA001-AC4F-418D-AE19-62706E023703}">
                      <ahyp:hlinkClr xmlns:ahyp="http://schemas.microsoft.com/office/drawing/2018/hyperlinkcolor" val="tx"/>
                    </a:ext>
                  </a:extLst>
                </a:hlinkClick>
              </a:rPr>
              <a:t>https://flfast.org/test-admin-resources.html</a:t>
            </a:r>
            <a:endParaRPr lang="en-US" sz="2400" dirty="0"/>
          </a:p>
          <a:p>
            <a:pPr marL="0" indent="0">
              <a:buNone/>
              <a:tabLst>
                <a:tab pos="5486400" algn="l"/>
              </a:tabLst>
            </a:pPr>
            <a:r>
              <a:rPr lang="en-US" sz="2400" b="1" dirty="0"/>
              <a:t>Google Classroom</a:t>
            </a:r>
          </a:p>
          <a:p>
            <a:pPr marL="0" indent="0">
              <a:buNone/>
              <a:tabLst>
                <a:tab pos="5486400" algn="l"/>
              </a:tabLst>
            </a:pPr>
            <a:r>
              <a:rPr lang="en-US" sz="2400" b="1" dirty="0"/>
              <a:t>Evaluation Services Website </a:t>
            </a:r>
            <a:r>
              <a:rPr lang="en-US" sz="2400" dirty="0"/>
              <a:t> </a:t>
            </a:r>
            <a:r>
              <a:rPr lang="en-US" sz="2400" dirty="0">
                <a:hlinkClick r:id="rId6">
                  <a:extLst>
                    <a:ext uri="{A12FA001-AC4F-418D-AE19-62706E023703}">
                      <ahyp:hlinkClr xmlns:ahyp="http://schemas.microsoft.com/office/drawing/2018/hyperlinkcolor" val="tx"/>
                    </a:ext>
                  </a:extLst>
                </a:hlinkClick>
              </a:rPr>
              <a:t>www.escambiaschools.org/eval</a:t>
            </a: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fld id="{60F88D64-766A-45C3-93FE-3E1D3068B07A}" type="slidenum">
              <a:rPr lang="en-US" smtClean="0"/>
              <a:t>20</a:t>
            </a:fld>
            <a:endParaRPr lang="en-US" dirty="0"/>
          </a:p>
        </p:txBody>
      </p:sp>
      <p:pic>
        <p:nvPicPr>
          <p:cNvPr id="5" name="Picture 4">
            <a:extLst>
              <a:ext uri="{FF2B5EF4-FFF2-40B4-BE49-F238E27FC236}">
                <a16:creationId xmlns:a16="http://schemas.microsoft.com/office/drawing/2014/main" id="{C00495DE-3C65-431F-BC36-0FFA25C31C86}"/>
              </a:ext>
            </a:extLst>
          </p:cNvPr>
          <p:cNvPicPr>
            <a:picLocks noChangeAspect="1"/>
          </p:cNvPicPr>
          <p:nvPr/>
        </p:nvPicPr>
        <p:blipFill>
          <a:blip r:embed="rId7"/>
          <a:stretch>
            <a:fillRect/>
          </a:stretch>
        </p:blipFill>
        <p:spPr>
          <a:xfrm>
            <a:off x="5437909" y="1348582"/>
            <a:ext cx="2639291" cy="3250334"/>
          </a:xfrm>
          <a:prstGeom prst="rect">
            <a:avLst/>
          </a:prstGeom>
          <a:ln w="12700">
            <a:solidFill>
              <a:schemeClr val="tx1"/>
            </a:solidFill>
          </a:ln>
        </p:spPr>
      </p:pic>
    </p:spTree>
    <p:extLst>
      <p:ext uri="{BB962C8B-B14F-4D97-AF65-F5344CB8AC3E}">
        <p14:creationId xmlns:p14="http://schemas.microsoft.com/office/powerpoint/2010/main" val="134644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FAST Reading, </a:t>
            </a:r>
            <a:r>
              <a:rPr lang="en-US" sz="2600" b="1" dirty="0">
                <a:solidFill>
                  <a:prstClr val="black"/>
                </a:solidFill>
              </a:rPr>
              <a:t>Math &amp; Reading Retake</a:t>
            </a:r>
            <a:endParaRPr kumimoji="0" lang="en-US" sz="2600" b="1" i="0" u="none" strike="noStrike" kern="1200" cap="none" spc="0" normalizeH="0" baseline="0" noProof="0" dirty="0">
              <a:ln>
                <a:noFill/>
              </a:ln>
              <a:solidFill>
                <a:prstClr val="black"/>
              </a:solidFill>
              <a:effectLst/>
              <a:uLnTx/>
              <a:uFillTx/>
              <a:latin typeface="Calibri"/>
              <a:ea typeface="+mn-ea"/>
              <a:cs typeface="+mn-cs"/>
            </a:endParaRPr>
          </a:p>
          <a:p>
            <a:pPr>
              <a:defRPr/>
            </a:pPr>
            <a:r>
              <a:rPr lang="en-US" sz="2400" dirty="0">
                <a:solidFill>
                  <a:prstClr val="black"/>
                </a:solidFill>
                <a:latin typeface="Calibri"/>
              </a:rPr>
              <a:t>FAST </a:t>
            </a:r>
            <a:r>
              <a:rPr kumimoji="0" lang="en-US" sz="2400" b="0" i="0" u="none" strike="noStrike" kern="1200" cap="none" spc="0" normalizeH="0" baseline="0" noProof="0" dirty="0">
                <a:ln>
                  <a:noFill/>
                </a:ln>
                <a:solidFill>
                  <a:prstClr val="black"/>
                </a:solidFill>
                <a:effectLst/>
                <a:uLnTx/>
                <a:uFillTx/>
                <a:latin typeface="Calibri"/>
                <a:ea typeface="+mn-ea"/>
                <a:cs typeface="+mn-cs"/>
              </a:rPr>
              <a:t>assessments are </a:t>
            </a:r>
            <a:r>
              <a:rPr lang="en-US" sz="2400" dirty="0"/>
              <a:t>administered in one 120-minute test session.</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a:defRPr/>
            </a:pPr>
            <a:r>
              <a:rPr lang="en-US" sz="2400" dirty="0"/>
              <a:t>Any student who has not completed a session by the end of the allotted time </a:t>
            </a:r>
            <a:r>
              <a:rPr lang="en-US" sz="2400" b="1" dirty="0"/>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19042"/>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a:t>
            </a:r>
            <a:r>
              <a:rPr lang="en-US" sz="2800" b="1" dirty="0">
                <a:solidFill>
                  <a:prstClr val="black"/>
                </a:solidFill>
                <a:latin typeface="Calibri"/>
              </a:rPr>
              <a:t>Test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171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2"/>
          <p:cNvSpPr txBox="1">
            <a:spLocks/>
          </p:cNvSpPr>
          <p:nvPr/>
        </p:nvSpPr>
        <p:spPr>
          <a:xfrm>
            <a:off x="238125" y="10668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a:t>
            </a:r>
            <a:r>
              <a:rPr lang="en-US" sz="2800" b="1" dirty="0">
                <a:solidFill>
                  <a:prstClr val="black"/>
                </a:solidFill>
                <a:latin typeface="Calibri"/>
              </a:rPr>
              <a:t>Test</a:t>
            </a:r>
            <a:r>
              <a:rPr kumimoji="0" lang="en-US" sz="2800" b="1" i="0" u="none" strike="noStrike" kern="1200" cap="none" spc="0" normalizeH="0" baseline="0" noProof="0" dirty="0">
                <a:ln>
                  <a:noFill/>
                </a:ln>
                <a:solidFill>
                  <a:prstClr val="black"/>
                </a:solidFill>
                <a:effectLst/>
                <a:uLnTx/>
                <a:uFillTx/>
                <a:latin typeface="Calibri"/>
                <a:ea typeface="+mn-ea"/>
                <a:cs typeface="+mn-cs"/>
              </a:rPr>
              <a:t> (cont.)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2"/>
          <p:cNvSpPr txBox="1">
            <a:spLocks/>
          </p:cNvSpPr>
          <p:nvPr/>
        </p:nvSpPr>
        <p:spPr>
          <a:xfrm>
            <a:off x="239800" y="1600198"/>
            <a:ext cx="8430087" cy="5006183"/>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BEST Algebra 1 </a:t>
            </a:r>
            <a:r>
              <a:rPr lang="en-US" sz="2600" b="1" baseline="0" dirty="0">
                <a:solidFill>
                  <a:prstClr val="black"/>
                </a:solidFill>
                <a:latin typeface="Calibri"/>
              </a:rPr>
              <a:t>and</a:t>
            </a:r>
            <a:r>
              <a:rPr kumimoji="0" lang="en-US" sz="2600" b="1" i="0" u="none" strike="noStrike" kern="1200" cap="none" spc="0" normalizeH="0" noProof="0" dirty="0">
                <a:ln>
                  <a:noFill/>
                </a:ln>
                <a:solidFill>
                  <a:prstClr val="black"/>
                </a:solidFill>
                <a:effectLst/>
                <a:uLnTx/>
                <a:uFillTx/>
                <a:latin typeface="Calibri"/>
                <a:ea typeface="+mn-ea"/>
                <a:cs typeface="+mn-cs"/>
              </a:rPr>
              <a:t> Geometry</a:t>
            </a:r>
            <a:endParaRPr lang="en-US" dirty="0"/>
          </a:p>
          <a:p>
            <a:pPr marL="0" indent="0">
              <a:buNone/>
            </a:pPr>
            <a:r>
              <a:rPr lang="en-US" sz="2600" b="1" dirty="0"/>
              <a:t>Biology 1, Civics, and U.S. History EOC Assessments </a:t>
            </a:r>
          </a:p>
          <a:p>
            <a:pPr>
              <a:defRPr/>
            </a:pPr>
            <a:r>
              <a:rPr lang="en-US" sz="2400" dirty="0">
                <a:solidFill>
                  <a:prstClr val="black"/>
                </a:solidFill>
                <a:latin typeface="Calibri"/>
              </a:rPr>
              <a:t>These </a:t>
            </a:r>
            <a:r>
              <a:rPr kumimoji="0" lang="en-US" sz="2400" b="0" i="0" u="none" strike="noStrike" kern="1200" cap="none" spc="0" normalizeH="0" baseline="0" noProof="0" dirty="0">
                <a:ln>
                  <a:noFill/>
                </a:ln>
                <a:solidFill>
                  <a:prstClr val="black"/>
                </a:solidFill>
                <a:effectLst/>
                <a:uLnTx/>
                <a:uFillTx/>
                <a:latin typeface="Calibri"/>
                <a:ea typeface="+mn-ea"/>
                <a:cs typeface="+mn-cs"/>
              </a:rPr>
              <a:t>assessments are administered in one 160-minute test session in one </a:t>
            </a:r>
            <a:r>
              <a:rPr kumimoji="0" lang="en-US" sz="2400" b="0" i="0" u="none" strike="noStrike" kern="1200" cap="none" spc="0" normalizeH="0" baseline="0" noProof="0" dirty="0">
                <a:ln>
                  <a:noFill/>
                </a:ln>
                <a:effectLst/>
                <a:uLnTx/>
                <a:uFillTx/>
                <a:latin typeface="Calibri"/>
                <a:ea typeface="+mn-ea"/>
                <a:cs typeface="+mn-cs"/>
              </a:rPr>
              <a:t>day. </a:t>
            </a:r>
            <a:r>
              <a:rPr kumimoji="0" lang="en-US" sz="2400" b="0" i="0" u="none" strike="noStrike" kern="1200" cap="none" spc="0" normalizeH="0" baseline="0" noProof="0" dirty="0">
                <a:ln>
                  <a:noFill/>
                </a:ln>
                <a:effectLst/>
                <a:uLnTx/>
                <a:uFillTx/>
                <a:latin typeface="Calibri"/>
              </a:rPr>
              <a:t>Students finished after 80 minutes may be dismissed. </a:t>
            </a:r>
          </a:p>
          <a:p>
            <a:pPr>
              <a:defRPr/>
            </a:pPr>
            <a:r>
              <a:rPr lang="en-US" sz="2400" dirty="0"/>
              <a:t>Any student who has not completed a session by the end of the allotted time </a:t>
            </a:r>
            <a:r>
              <a:rPr lang="en-US" sz="2400" b="1" dirty="0"/>
              <a:t>may continue working up to the length of a typical school day. </a:t>
            </a:r>
          </a:p>
        </p:txBody>
      </p:sp>
    </p:spTree>
    <p:extLst>
      <p:ext uri="{BB962C8B-B14F-4D97-AF65-F5344CB8AC3E}">
        <p14:creationId xmlns:p14="http://schemas.microsoft.com/office/powerpoint/2010/main" val="391487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066800"/>
            <a:ext cx="8451783" cy="5715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a:t>
            </a:r>
            <a:r>
              <a:rPr lang="en-US" sz="2800" b="1" dirty="0">
                <a:solidFill>
                  <a:prstClr val="black"/>
                </a:solidFill>
                <a:latin typeface="Calibri"/>
              </a:rPr>
              <a:t>Test</a:t>
            </a:r>
            <a:r>
              <a:rPr kumimoji="0" lang="en-US" sz="2800" b="1" i="0" u="none" strike="noStrike" kern="1200" cap="none" spc="0" normalizeH="0" baseline="0" noProof="0" dirty="0">
                <a:ln>
                  <a:noFill/>
                </a:ln>
                <a:solidFill>
                  <a:prstClr val="black"/>
                </a:solidFill>
                <a:effectLst/>
                <a:uLnTx/>
                <a:uFillTx/>
                <a:latin typeface="Calibri"/>
                <a:ea typeface="+mn-ea"/>
                <a:cs typeface="+mn-cs"/>
              </a:rPr>
              <a:t> (cont.)</a:t>
            </a:r>
          </a:p>
          <a:p>
            <a:pPr marL="0" lvl="0" indent="0">
              <a:spcAft>
                <a:spcPts val="0"/>
              </a:spcAft>
              <a:buNone/>
              <a:defRPr/>
            </a:pPr>
            <a:r>
              <a:rPr lang="en-US" sz="2600" b="1" dirty="0">
                <a:solidFill>
                  <a:prstClr val="black"/>
                </a:solidFill>
              </a:rPr>
              <a:t>BEST Writing Test</a:t>
            </a:r>
          </a:p>
          <a:p>
            <a:pPr lvl="0"/>
            <a:r>
              <a:rPr lang="en-US" sz="2400" dirty="0"/>
              <a:t>The BEST Writing Test is administered in one 120-minute test session with a 90-minute dismissal option.</a:t>
            </a:r>
          </a:p>
          <a:p>
            <a:r>
              <a:rPr lang="en-US" sz="2400" dirty="0"/>
              <a:t>Any student who has not completed a session by the end of the allotted time </a:t>
            </a:r>
            <a:r>
              <a:rPr lang="en-US" sz="2400" b="1" dirty="0"/>
              <a:t>may continue working up to the length of half of a typical school day. </a:t>
            </a:r>
            <a:endParaRPr lang="en-US" sz="2400" dirty="0"/>
          </a:p>
          <a:p>
            <a:r>
              <a:rPr lang="en-US" sz="2400" b="1" dirty="0">
                <a:solidFill>
                  <a:srgbClr val="000000"/>
                </a:solidFill>
              </a:rPr>
              <a:t>District Test Day April 4</a:t>
            </a:r>
            <a:r>
              <a:rPr lang="en-US" sz="2400" b="1" baseline="30000" dirty="0">
                <a:solidFill>
                  <a:srgbClr val="000000"/>
                </a:solidFill>
              </a:rPr>
              <a:t>th</a:t>
            </a:r>
            <a:r>
              <a:rPr lang="en-US" sz="2400" dirty="0">
                <a:solidFill>
                  <a:srgbClr val="000000"/>
                </a:solidFill>
              </a:rPr>
              <a:t>. </a:t>
            </a:r>
          </a:p>
          <a:p>
            <a:r>
              <a:rPr lang="en-US" sz="2400" dirty="0">
                <a:solidFill>
                  <a:srgbClr val="000000"/>
                </a:solidFill>
              </a:rPr>
              <a:t>Makeups until the end of the window on April 12</a:t>
            </a:r>
            <a:r>
              <a:rPr lang="en-US" sz="2400" baseline="30000" dirty="0">
                <a:solidFill>
                  <a:srgbClr val="000000"/>
                </a:solidFill>
              </a:rPr>
              <a:t>th</a:t>
            </a:r>
            <a:r>
              <a:rPr lang="en-US" sz="2400" dirty="0">
                <a:solidFill>
                  <a:srgbClr val="000000"/>
                </a:solidFill>
              </a:rPr>
              <a:t>.</a:t>
            </a:r>
            <a:endParaRPr lang="en-US" sz="2400" dirty="0">
              <a:solidFill>
                <a:prstClr val="black"/>
              </a:solidFill>
            </a:endParaRPr>
          </a:p>
          <a:p>
            <a:endParaRPr lang="en-US" sz="2400" dirty="0">
              <a:solidFill>
                <a:srgbClr val="000000"/>
              </a:solidFill>
            </a:endParaRPr>
          </a:p>
          <a:p>
            <a:pPr lvl="0"/>
            <a:endParaRPr lang="en-US" sz="2400" dirty="0">
              <a:solidFill>
                <a:prstClr val="black"/>
              </a:solidFill>
            </a:endParaRPr>
          </a:p>
          <a:p>
            <a:endParaRPr lang="en-US" sz="2400" dirty="0"/>
          </a:p>
          <a:p>
            <a:endParaRPr lang="en-US" sz="2400" dirty="0"/>
          </a:p>
        </p:txBody>
      </p:sp>
    </p:spTree>
    <p:extLst>
      <p:ext uri="{BB962C8B-B14F-4D97-AF65-F5344CB8AC3E}">
        <p14:creationId xmlns:p14="http://schemas.microsoft.com/office/powerpoint/2010/main" val="161467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066800"/>
            <a:ext cx="8451783" cy="4191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Test (cont.)</a:t>
            </a:r>
          </a:p>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Grade 8 Science (CBT!)</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The Statewide Science Assessment for grade 8 is administered in </a:t>
            </a:r>
            <a:r>
              <a:rPr kumimoji="0" lang="en-US" sz="2400" b="0" i="0" u="none" strike="noStrike" kern="1200" cap="none" spc="0" normalizeH="0" baseline="0" noProof="0" dirty="0">
                <a:ln>
                  <a:noFill/>
                </a:ln>
                <a:solidFill>
                  <a:prstClr val="black"/>
                </a:solidFill>
                <a:effectLst/>
                <a:uLnTx/>
                <a:uFillTx/>
                <a:latin typeface="Calibri"/>
                <a:ea typeface="+mn-ea"/>
                <a:cs typeface="+mn-cs"/>
              </a:rPr>
              <a:t>one 160-minute test session in one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are not required to remain in the testing room for the length of the session. Schools determine dismissal policy.</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 session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305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2"/>
          <p:cNvSpPr txBox="1">
            <a:spLocks/>
          </p:cNvSpPr>
          <p:nvPr/>
        </p:nvSpPr>
        <p:spPr>
          <a:xfrm>
            <a:off x="304800" y="1219042"/>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01F6F3C3-4C58-4557-8236-EEFE7C3DD091}"/>
              </a:ext>
            </a:extLst>
          </p:cNvPr>
          <p:cNvSpPr txBox="1">
            <a:spLocks/>
          </p:cNvSpPr>
          <p:nvPr/>
        </p:nvSpPr>
        <p:spPr>
          <a:xfrm>
            <a:off x="239800" y="1905000"/>
            <a:ext cx="8430087" cy="35813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600" b="1" dirty="0">
                <a:solidFill>
                  <a:prstClr val="black"/>
                </a:solidFill>
              </a:rPr>
              <a:t>FSA Retakes (ELA &amp; Algebra 1)</a:t>
            </a:r>
            <a:endParaRPr lang="en-US" dirty="0"/>
          </a:p>
          <a:p>
            <a:r>
              <a:rPr lang="en-US" sz="2400" dirty="0"/>
              <a:t>The FSA ELA Writing Retake is administered in one 120-minute test session. </a:t>
            </a:r>
          </a:p>
          <a:p>
            <a:r>
              <a:rPr lang="en-US" sz="2400" dirty="0"/>
              <a:t>The FSA ELA Reading &amp; Algebra 1 Retakes are administered in two 90-minute test sessions over two days. Session 1 must be completed before Session 2. </a:t>
            </a:r>
            <a:endParaRPr lang="en-US" dirty="0"/>
          </a:p>
          <a:p>
            <a:r>
              <a:rPr lang="en-US" sz="2400" dirty="0"/>
              <a:t>Any student who has not completed a session by the end of the allotted time </a:t>
            </a:r>
            <a:r>
              <a:rPr lang="en-US" sz="2400" b="1" dirty="0"/>
              <a:t>may continue working up to half the length of a typical school day. </a:t>
            </a:r>
          </a:p>
          <a:p>
            <a:endParaRPr lang="en-US" sz="2400" dirty="0"/>
          </a:p>
        </p:txBody>
      </p:sp>
    </p:spTree>
    <p:extLst>
      <p:ext uri="{BB962C8B-B14F-4D97-AF65-F5344CB8AC3E}">
        <p14:creationId xmlns:p14="http://schemas.microsoft.com/office/powerpoint/2010/main" val="1490241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2"/>
          <p:cNvSpPr txBox="1">
            <a:spLocks/>
          </p:cNvSpPr>
          <p:nvPr/>
        </p:nvSpPr>
        <p:spPr>
          <a:xfrm>
            <a:off x="304800" y="1219042"/>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 Summary Table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C978AA46-8ECD-4640-9C70-D090DE22E3EF}"/>
              </a:ext>
            </a:extLst>
          </p:cNvPr>
          <p:cNvPicPr>
            <a:picLocks noChangeAspect="1"/>
          </p:cNvPicPr>
          <p:nvPr/>
        </p:nvPicPr>
        <p:blipFill>
          <a:blip r:embed="rId4"/>
          <a:stretch>
            <a:fillRect/>
          </a:stretch>
        </p:blipFill>
        <p:spPr>
          <a:xfrm>
            <a:off x="488371" y="2415164"/>
            <a:ext cx="8167257" cy="3018113"/>
          </a:xfrm>
          <a:prstGeom prst="rect">
            <a:avLst/>
          </a:prstGeom>
          <a:ln w="12700">
            <a:solidFill>
              <a:schemeClr val="tx1"/>
            </a:solidFill>
          </a:ln>
        </p:spPr>
      </p:pic>
    </p:spTree>
    <p:extLst>
      <p:ext uri="{BB962C8B-B14F-4D97-AF65-F5344CB8AC3E}">
        <p14:creationId xmlns:p14="http://schemas.microsoft.com/office/powerpoint/2010/main" val="1636583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371600"/>
            <a:ext cx="8763000" cy="4571999"/>
          </a:xfrm>
        </p:spPr>
        <p:txBody>
          <a:bodyPr/>
          <a:lstStyle/>
          <a:p>
            <a:pPr marL="0" indent="0">
              <a:buNone/>
            </a:pPr>
            <a:r>
              <a:rPr lang="en-US" sz="2800" b="1" dirty="0"/>
              <a:t>Planning sheets – BEST Writing &amp; FSA ELA Writing Retake</a:t>
            </a:r>
          </a:p>
          <a:p>
            <a:pPr marL="0" indent="0">
              <a:buNone/>
            </a:pPr>
            <a:r>
              <a:rPr lang="en-US" sz="2400" dirty="0"/>
              <a:t>ALL students taking the Writing tests will receive Writing Planning Sheets that they may use to take notes and plan their responses. </a:t>
            </a:r>
          </a:p>
          <a:p>
            <a:r>
              <a:rPr lang="en-US" sz="2400" dirty="0"/>
              <a:t>The planning sheet is a one-page, letter-sized sheet. The front of the sheet is lined. Planning sheets are distributed to students at the beginning of the test session.</a:t>
            </a:r>
          </a:p>
          <a:p>
            <a:r>
              <a:rPr lang="en-US" sz="2400" dirty="0"/>
              <a:t>Ensure that students have enough desk space to use their planning sheets. </a:t>
            </a:r>
          </a:p>
          <a:p>
            <a:r>
              <a:rPr lang="en-US" sz="2400" b="1" dirty="0"/>
              <a:t>Used planning sheets are considered secure materials and must be kept in locked storage and returned in the District Assessment Coordinator ONLY box.</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658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219200"/>
            <a:ext cx="8610600" cy="4571999"/>
          </a:xfrm>
        </p:spPr>
        <p:txBody>
          <a:bodyPr/>
          <a:lstStyle/>
          <a:p>
            <a:pPr marL="0" indent="0">
              <a:buNone/>
            </a:pPr>
            <a:r>
              <a:rPr lang="en-US" sz="2800" b="1" dirty="0"/>
              <a:t>CBT Worksheets – </a:t>
            </a:r>
          </a:p>
          <a:p>
            <a:pPr marL="0" indent="0">
              <a:buNone/>
            </a:pPr>
            <a:r>
              <a:rPr lang="en-US" sz="2800" b="1" dirty="0"/>
              <a:t>FSA ELA Reading Retake, Civics &amp; U.S. History </a:t>
            </a:r>
          </a:p>
          <a:p>
            <a:r>
              <a:rPr lang="en-US" sz="2400" dirty="0"/>
              <a:t>CBT Worksheets are one-page, letter-sized worksheets. Students may use the front and back of the worksheet to take notes.</a:t>
            </a:r>
          </a:p>
          <a:p>
            <a:r>
              <a:rPr lang="en-US" sz="2400" dirty="0"/>
              <a:t>Worksheets are distributed to students at the beginning of each session for ELA Reading, Civics and U.S. History EOC assessments. </a:t>
            </a:r>
          </a:p>
          <a:p>
            <a:r>
              <a:rPr lang="en-US" sz="2400" dirty="0"/>
              <a:t>Ensure that students have enough desk space to use their worksheets.</a:t>
            </a:r>
          </a:p>
          <a:p>
            <a:r>
              <a:rPr lang="en-US" sz="2400" dirty="0"/>
              <a:t>Each student must be given a new worksheet for each ELA Reading test session. </a:t>
            </a:r>
          </a:p>
          <a:p>
            <a:r>
              <a:rPr lang="en-US" sz="2400" b="1" dirty="0"/>
              <a:t>Used worksheets are considered secure materials and must be kept in locked storage and placed in the District Assessment Coordinator ONLY boxes.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97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524000"/>
            <a:ext cx="8737092" cy="4038600"/>
          </a:xfrm>
        </p:spPr>
        <p:txBody>
          <a:bodyPr/>
          <a:lstStyle/>
          <a:p>
            <a:pPr marL="0" indent="0">
              <a:buNone/>
            </a:pPr>
            <a:r>
              <a:rPr lang="en-US" sz="2800" b="1" dirty="0"/>
              <a:t>Four-function Calculators</a:t>
            </a:r>
            <a:endParaRPr lang="en-US" b="1" dirty="0"/>
          </a:p>
          <a:p>
            <a:r>
              <a:rPr lang="en-US" sz="2400" dirty="0"/>
              <a:t>The following tests include a four-function calculator in the TDS, and handheld calculators are optional.</a:t>
            </a:r>
          </a:p>
          <a:p>
            <a:pPr lvl="1"/>
            <a:r>
              <a:rPr lang="en-US" sz="2400" dirty="0"/>
              <a:t>Grade 6 FAST Math</a:t>
            </a:r>
          </a:p>
          <a:p>
            <a:pPr lvl="1"/>
            <a:r>
              <a:rPr lang="en-US" sz="2400" dirty="0"/>
              <a:t>Grade 8 Science</a:t>
            </a:r>
          </a:p>
          <a:p>
            <a:pPr lvl="1"/>
            <a:r>
              <a:rPr lang="en-US" sz="2400" dirty="0"/>
              <a:t>Biology 1 EOC</a:t>
            </a:r>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592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981200"/>
            <a:ext cx="8737092" cy="3581400"/>
          </a:xfrm>
        </p:spPr>
        <p:txBody>
          <a:bodyPr>
            <a:noAutofit/>
          </a:bodyPr>
          <a:lstStyle/>
          <a:p>
            <a:pPr>
              <a:spcBef>
                <a:spcPts val="900"/>
              </a:spcBef>
              <a:spcAft>
                <a:spcPts val="900"/>
              </a:spcAft>
            </a:pPr>
            <a:r>
              <a:rPr lang="en-US" sz="2400" b="1" dirty="0"/>
              <a:t>Test administrators </a:t>
            </a:r>
            <a:r>
              <a:rPr lang="en-US" sz="2400" dirty="0"/>
              <a:t>should report possible breaches of test security (e.g., secure test content that has been photographed, copied, or otherwise recorded) to the </a:t>
            </a:r>
            <a:r>
              <a:rPr lang="en-US" sz="2400" b="1" dirty="0"/>
              <a:t>school assessment coordinator </a:t>
            </a:r>
            <a:r>
              <a:rPr lang="en-US" sz="2400" dirty="0"/>
              <a:t>immediately. </a:t>
            </a:r>
          </a:p>
          <a:p>
            <a:pPr>
              <a:spcBef>
                <a:spcPts val="900"/>
              </a:spcBef>
              <a:spcAft>
                <a:spcPts val="900"/>
              </a:spcAft>
            </a:pPr>
            <a:r>
              <a:rPr lang="en-US" sz="2400" dirty="0"/>
              <a:t>If a security breach is identified, the </a:t>
            </a:r>
            <a:r>
              <a:rPr lang="en-US" sz="2400" b="1" dirty="0"/>
              <a:t>school assessment coordinator</a:t>
            </a:r>
            <a:r>
              <a:rPr lang="en-US" sz="2400" dirty="0"/>
              <a:t> must contact the district assessment coordinator.</a:t>
            </a:r>
          </a:p>
          <a:p>
            <a:pPr>
              <a:lnSpc>
                <a:spcPct val="80000"/>
              </a:lnSpc>
              <a:spcBef>
                <a:spcPts val="900"/>
              </a:spcBef>
              <a:spcAft>
                <a:spcPts val="900"/>
              </a:spcAft>
            </a:pPr>
            <a:r>
              <a:rPr lang="en-US" sz="2400" dirty="0"/>
              <a:t>For any test irregularities that require further investigation by the district, a written report must be submitted within 10 calendar days after the irregularity or security breach was identified.</a:t>
            </a:r>
          </a:p>
        </p:txBody>
      </p:sp>
      <p:sp>
        <p:nvSpPr>
          <p:cNvPr id="6" name="Slide Number Placeholder 5"/>
          <p:cNvSpPr>
            <a:spLocks noGrp="1"/>
          </p:cNvSpPr>
          <p:nvPr>
            <p:ph type="sldNum" sz="quarter" idx="12"/>
          </p:nvPr>
        </p:nvSpPr>
        <p:spPr/>
        <p:txBody>
          <a:bodyPr/>
          <a:lstStyle/>
          <a:p>
            <a:fld id="{60F88D64-766A-45C3-93FE-3E1D3068B07A}" type="slidenum">
              <a:rPr lang="en-US" smtClean="0"/>
              <a:t>3</a:t>
            </a:fld>
            <a:endParaRPr lang="en-US" dirty="0"/>
          </a:p>
        </p:txBody>
      </p:sp>
    </p:spTree>
    <p:extLst>
      <p:ext uri="{BB962C8B-B14F-4D97-AF65-F5344CB8AC3E}">
        <p14:creationId xmlns:p14="http://schemas.microsoft.com/office/powerpoint/2010/main" val="249224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524000"/>
            <a:ext cx="8737092" cy="4800600"/>
          </a:xfrm>
        </p:spPr>
        <p:txBody>
          <a:bodyPr/>
          <a:lstStyle/>
          <a:p>
            <a:pPr marL="0" indent="0">
              <a:buNone/>
            </a:pPr>
            <a:r>
              <a:rPr lang="en-US" sz="2800" b="1" dirty="0"/>
              <a:t>Scientific Calculators</a:t>
            </a:r>
          </a:p>
          <a:p>
            <a:r>
              <a:rPr lang="en-US" sz="2400" dirty="0"/>
              <a:t>Grades 7–8 FAST Math includes an online scientific calculator in the TDS.</a:t>
            </a:r>
          </a:p>
          <a:p>
            <a:r>
              <a:rPr lang="en-US" sz="2400" dirty="0"/>
              <a:t>The BEST EOC’s (Algebra 1 and Geometry) include an online scientific calculator in the TDS.</a:t>
            </a:r>
          </a:p>
          <a:p>
            <a:r>
              <a:rPr lang="en-US" sz="2400" dirty="0"/>
              <a:t>The FSA Algebra 1 Retake includes an online scientific in the TDS </a:t>
            </a:r>
            <a:r>
              <a:rPr lang="en-US" sz="2400" b="1" dirty="0"/>
              <a:t>for Session 2 only</a:t>
            </a:r>
            <a:r>
              <a:rPr lang="en-US" sz="2400" dirty="0"/>
              <a:t>.</a:t>
            </a:r>
            <a:endParaRPr lang="en-US" sz="2400" b="1" dirty="0"/>
          </a:p>
          <a:p>
            <a:r>
              <a:rPr lang="en-US" sz="2400" dirty="0"/>
              <a:t>Handheld scientific calculators are optional for all of these tests.</a:t>
            </a:r>
            <a:endParaRPr lang="en-US" sz="2400" b="1" dirty="0"/>
          </a:p>
          <a:p>
            <a:endParaRPr lang="en-US" sz="2300" b="1" dirty="0"/>
          </a:p>
          <a:p>
            <a:endParaRPr lang="en-US" sz="2300" b="1" dirty="0"/>
          </a:p>
          <a:p>
            <a:endParaRPr lang="en-US" sz="2400" dirty="0"/>
          </a:p>
        </p:txBody>
      </p:sp>
    </p:spTree>
    <p:extLst>
      <p:ext uri="{BB962C8B-B14F-4D97-AF65-F5344CB8AC3E}">
        <p14:creationId xmlns:p14="http://schemas.microsoft.com/office/powerpoint/2010/main" val="3364405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76200" y="1295400"/>
            <a:ext cx="8991600" cy="5105400"/>
          </a:xfrm>
        </p:spPr>
        <p:txBody>
          <a:bodyPr/>
          <a:lstStyle/>
          <a:p>
            <a:pPr marL="0" indent="0">
              <a:buNone/>
            </a:pPr>
            <a:r>
              <a:rPr lang="en-US" sz="2800" b="1" dirty="0"/>
              <a:t>Work Folders – </a:t>
            </a:r>
          </a:p>
          <a:p>
            <a:pPr marL="0" indent="0">
              <a:buNone/>
            </a:pPr>
            <a:r>
              <a:rPr lang="en-US" sz="2800" b="1" dirty="0"/>
              <a:t>FSA Algebra 1 Retake, BEST Algebra 1 &amp; Geometry, Biology</a:t>
            </a:r>
          </a:p>
          <a:p>
            <a:r>
              <a:rPr lang="en-US" sz="2200" dirty="0"/>
              <a:t>Students may use work folders to work the problems. The last page of the folder (back cover) is printed with graph paper.</a:t>
            </a:r>
          </a:p>
          <a:p>
            <a:r>
              <a:rPr lang="en-US" sz="2200" dirty="0"/>
              <a:t>Each student must be given a new work folder for each test session.</a:t>
            </a:r>
          </a:p>
          <a:p>
            <a:r>
              <a:rPr lang="en-US" sz="2200" dirty="0"/>
              <a:t>All used work folders are considered secure materials and must be kept in locked storage and returned in the District Assessment Coordinator ONLY box.</a:t>
            </a:r>
          </a:p>
          <a:p>
            <a:pPr marL="0" indent="0">
              <a:buNone/>
            </a:pPr>
            <a:r>
              <a:rPr lang="en-US" sz="2800" b="1" dirty="0"/>
              <a:t>Pens/Pencils &amp; Scratch Paper – Grades 6-8 FAST Math</a:t>
            </a:r>
          </a:p>
          <a:p>
            <a:r>
              <a:rPr lang="en-US" sz="2200" dirty="0"/>
              <a:t>Students must be provided a pen or pencil and scratch paper to work the problems. Grid/graph paper may be provided as scratch paper. </a:t>
            </a:r>
          </a:p>
          <a:p>
            <a:r>
              <a:rPr lang="en-US" sz="2200" dirty="0"/>
              <a:t>Scratch paper is considered secure materials and must be stored in a secure location after testing, and returned in the District Assessment Coordinator ONLY box.</a:t>
            </a:r>
          </a:p>
          <a:p>
            <a:endParaRPr lang="en-US" sz="22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7752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447800"/>
            <a:ext cx="8737092" cy="4876800"/>
          </a:xfrm>
        </p:spPr>
        <p:txBody>
          <a:bodyPr/>
          <a:lstStyle/>
          <a:p>
            <a:pPr marL="0" indent="0">
              <a:buNone/>
            </a:pPr>
            <a:r>
              <a:rPr lang="en-US" sz="2400" dirty="0"/>
              <a:t>Reference Sheets &amp; Periodic Tables are provided in an online format for the computer-based tests below. They are displayed in pop-up windows in their respective tests. Reference Sheets &amp; Periodic Tables for students with paper-based accommodations are packaged with the test materials. </a:t>
            </a:r>
            <a:endParaRPr lang="en-US" sz="2400" b="1" dirty="0"/>
          </a:p>
          <a:p>
            <a:pPr marL="0" indent="0">
              <a:buNone/>
            </a:pPr>
            <a:r>
              <a:rPr lang="en-US" sz="2800" b="1" dirty="0"/>
              <a:t>Reference Sheets </a:t>
            </a:r>
          </a:p>
          <a:p>
            <a:pPr lvl="1"/>
            <a:r>
              <a:rPr lang="en-US" sz="2400" b="1" dirty="0"/>
              <a:t>FAST Math Grades 6-8</a:t>
            </a:r>
          </a:p>
          <a:p>
            <a:pPr lvl="1"/>
            <a:r>
              <a:rPr lang="en-US" sz="2400" b="1" dirty="0"/>
              <a:t>BEST EOC’s (Algebra 1 &amp; Geometry)</a:t>
            </a:r>
          </a:p>
          <a:p>
            <a:pPr lvl="1"/>
            <a:r>
              <a:rPr lang="en-US" sz="2400" b="1" dirty="0"/>
              <a:t>FSA Algebra 1 Retake</a:t>
            </a:r>
          </a:p>
          <a:p>
            <a:pPr marL="0" indent="0">
              <a:buNone/>
            </a:pPr>
            <a:r>
              <a:rPr lang="en-US" sz="2800" b="1" dirty="0"/>
              <a:t>Periodic Table</a:t>
            </a:r>
          </a:p>
          <a:p>
            <a:pPr lvl="1"/>
            <a:r>
              <a:rPr lang="en-US" sz="2400" b="1" dirty="0"/>
              <a:t>Biology 1</a:t>
            </a:r>
          </a:p>
          <a:p>
            <a:pPr lvl="1"/>
            <a:r>
              <a:rPr lang="en-US" sz="2400" b="1" dirty="0"/>
              <a:t>Grade </a:t>
            </a:r>
            <a:r>
              <a:rPr lang="en-US" sz="2400" b="1"/>
              <a:t>8 Science</a:t>
            </a:r>
            <a:endParaRPr lang="en-US" sz="2400" b="1" dirty="0"/>
          </a:p>
          <a:p>
            <a:pPr marL="0" indent="0">
              <a:buNone/>
            </a:pPr>
            <a:endParaRPr lang="en-US" sz="28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826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524000"/>
            <a:ext cx="8737092" cy="4800600"/>
          </a:xfrm>
        </p:spPr>
        <p:txBody>
          <a:bodyPr/>
          <a:lstStyle/>
          <a:p>
            <a:pPr marL="0" indent="0">
              <a:buNone/>
            </a:pPr>
            <a:r>
              <a:rPr lang="en-US" sz="2800" b="1" dirty="0"/>
              <a:t>Headphones/Earbuds</a:t>
            </a:r>
          </a:p>
          <a:p>
            <a:r>
              <a:rPr lang="en-US" sz="2400" dirty="0"/>
              <a:t>Students </a:t>
            </a:r>
            <a:r>
              <a:rPr lang="en-US" sz="2400" b="1" dirty="0"/>
              <a:t>must</a:t>
            </a:r>
            <a:r>
              <a:rPr lang="en-US" sz="2400" dirty="0"/>
              <a:t> have headphones or earbuds for both sessions of FSA ELA Reading Retake (including PBT accommodations).</a:t>
            </a:r>
          </a:p>
          <a:p>
            <a:r>
              <a:rPr lang="en-US" sz="2400" dirty="0"/>
              <a:t>Due to security concerns, Bluetooth/wireless headphones are not permitted.</a:t>
            </a:r>
          </a:p>
          <a:p>
            <a:r>
              <a:rPr lang="en-US" sz="2400" dirty="0"/>
              <a:t>Plug headphones or earbuds in and adjust system volume prior to launching the secure browser on each day of testing. </a:t>
            </a:r>
          </a:p>
          <a:p>
            <a:endParaRPr lang="en-US" sz="2300" b="1" dirty="0"/>
          </a:p>
          <a:p>
            <a:endParaRPr lang="en-US" sz="2300" b="1" dirty="0"/>
          </a:p>
          <a:p>
            <a:endParaRPr lang="en-US" sz="2400" dirty="0"/>
          </a:p>
        </p:txBody>
      </p:sp>
    </p:spTree>
    <p:extLst>
      <p:ext uri="{BB962C8B-B14F-4D97-AF65-F5344CB8AC3E}">
        <p14:creationId xmlns:p14="http://schemas.microsoft.com/office/powerpoint/2010/main" val="2340528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Preparation and Training</a:t>
            </a:r>
          </a:p>
          <a:p>
            <a:r>
              <a:rPr lang="en-US" sz="2400" dirty="0"/>
              <a:t>You are responsible for training all </a:t>
            </a:r>
            <a:r>
              <a:rPr lang="en-US" sz="2400" b="1" dirty="0"/>
              <a:t>test administrators </a:t>
            </a:r>
            <a:r>
              <a:rPr lang="en-US" sz="2400" dirty="0"/>
              <a:t>and </a:t>
            </a:r>
            <a:r>
              <a:rPr lang="en-US" sz="2400" b="1" dirty="0"/>
              <a:t>proctors</a:t>
            </a:r>
            <a:r>
              <a:rPr lang="en-US" sz="2400" dirty="0"/>
              <a:t>, including non-school-based instructors (e.g., itinerant teachers). In the absence of sufficiently trained administrators, postpone testing until trained personnel are available. </a:t>
            </a:r>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34</a:t>
            </a:fld>
            <a:endParaRPr lang="en-US" dirty="0"/>
          </a:p>
        </p:txBody>
      </p:sp>
    </p:spTree>
    <p:extLst>
      <p:ext uri="{BB962C8B-B14F-4D97-AF65-F5344CB8AC3E}">
        <p14:creationId xmlns:p14="http://schemas.microsoft.com/office/powerpoint/2010/main" val="1749927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51619"/>
            <a:ext cx="8742271"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0"/>
            <a:ext cx="8894671" cy="4495800"/>
          </a:xfrm>
        </p:spPr>
        <p:txBody>
          <a:bodyPr/>
          <a:lstStyle/>
          <a:p>
            <a:pPr marL="0" indent="0">
              <a:buNone/>
            </a:pPr>
            <a:r>
              <a:rPr lang="en-US" sz="2800" b="1" dirty="0"/>
              <a:t>Preparation and Training (cont.) </a:t>
            </a:r>
          </a:p>
          <a:p>
            <a:pPr marL="0" indent="0">
              <a:spcBef>
                <a:spcPts val="400"/>
              </a:spcBef>
              <a:spcAft>
                <a:spcPts val="400"/>
              </a:spcAft>
              <a:buNone/>
            </a:pPr>
            <a:r>
              <a:rPr lang="en-US" sz="2200" b="1" dirty="0"/>
              <a:t>Test Administrators </a:t>
            </a:r>
          </a:p>
          <a:p>
            <a:pPr>
              <a:spcBef>
                <a:spcPts val="400"/>
              </a:spcBef>
              <a:spcAft>
                <a:spcPts val="400"/>
              </a:spcAft>
            </a:pPr>
            <a:r>
              <a:rPr lang="en-US" sz="2400" dirty="0"/>
              <a:t>Test administrators must read and be familiar with all appropriate sections of the manuals. </a:t>
            </a:r>
          </a:p>
          <a:p>
            <a:pPr>
              <a:spcBef>
                <a:spcPts val="400"/>
              </a:spcBef>
              <a:spcAft>
                <a:spcPts val="400"/>
              </a:spcAft>
            </a:pPr>
            <a:r>
              <a:rPr lang="en-US" sz="2400" dirty="0"/>
              <a:t>Test administrators who will be administering a test to students with accommodations must be trained in the use of those accommodations. </a:t>
            </a:r>
          </a:p>
          <a:p>
            <a:pPr>
              <a:spcBef>
                <a:spcPts val="400"/>
              </a:spcBef>
              <a:spcAft>
                <a:spcPts val="400"/>
              </a:spcAft>
            </a:pPr>
            <a:r>
              <a:rPr lang="en-US" sz="2400" dirty="0"/>
              <a:t>Test administrators should refer to the Test Administrator Checklists, located in the manuals, before, during, and after testing.</a:t>
            </a:r>
          </a:p>
          <a:p>
            <a:pPr>
              <a:spcBef>
                <a:spcPts val="400"/>
              </a:spcBef>
              <a:spcAft>
                <a:spcPts val="400"/>
              </a:spcAft>
            </a:pPr>
            <a:r>
              <a:rPr lang="en-US" sz="2400" b="1" dirty="0"/>
              <a:t>Test Administrators must check for and remove all unauthorized visual aids posted in classrooms or affixed to student desks prior to testing. </a:t>
            </a:r>
            <a:endParaRPr lang="en-US" sz="2400" dirty="0"/>
          </a:p>
          <a:p>
            <a:pPr marL="0" indent="0">
              <a:buNone/>
            </a:pPr>
            <a:endParaRPr lang="en-US" sz="2800" b="1" dirty="0"/>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35</a:t>
            </a:fld>
            <a:endParaRPr lang="en-US" dirty="0"/>
          </a:p>
        </p:txBody>
      </p:sp>
    </p:spTree>
    <p:extLst>
      <p:ext uri="{BB962C8B-B14F-4D97-AF65-F5344CB8AC3E}">
        <p14:creationId xmlns:p14="http://schemas.microsoft.com/office/powerpoint/2010/main" val="2794606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1"/>
            <a:ext cx="9067800" cy="4724399"/>
          </a:xfrm>
        </p:spPr>
        <p:txBody>
          <a:bodyPr>
            <a:noAutofit/>
          </a:bodyPr>
          <a:lstStyle/>
          <a:p>
            <a:pPr marL="0" indent="0">
              <a:lnSpc>
                <a:spcPct val="80000"/>
              </a:lnSpc>
              <a:spcBef>
                <a:spcPts val="600"/>
              </a:spcBef>
              <a:spcAft>
                <a:spcPts val="600"/>
              </a:spcAft>
              <a:buNone/>
            </a:pPr>
            <a:r>
              <a:rPr lang="en-US" sz="2800" b="1" dirty="0"/>
              <a:t>Preparation and Training (cont.)</a:t>
            </a:r>
          </a:p>
          <a:p>
            <a:pPr marL="0" indent="0">
              <a:buNone/>
            </a:pPr>
            <a:r>
              <a:rPr lang="en-US" sz="2200" b="1" dirty="0"/>
              <a:t>Electronic Devices and Breaks</a:t>
            </a:r>
          </a:p>
          <a:p>
            <a:pPr marL="230188" lvl="1" indent="-230188">
              <a:buFont typeface="Arial" panose="020B0604020202020204" pitchFamily="34" charset="0"/>
              <a:buChar char="•"/>
            </a:pPr>
            <a:r>
              <a:rPr lang="en-US" sz="2400" dirty="0"/>
              <a:t>Determine your school’s policy for the storage of electronic devices during testing. </a:t>
            </a:r>
          </a:p>
          <a:p>
            <a:pPr marL="230188" lvl="1" indent="-230188">
              <a:buFont typeface="Arial" panose="020B0604020202020204" pitchFamily="34" charset="0"/>
              <a:buChar char="•"/>
            </a:pPr>
            <a:r>
              <a:rPr lang="en-US" sz="2400" dirty="0"/>
              <a:t>Ensure that test administrators are aware of the policy that students are not allowed to access electronic devices at any time during a test session, including breaks. If a student accesses his or her electronic device(s) during a break, his or her test must be invalidated.</a:t>
            </a:r>
          </a:p>
          <a:p>
            <a:pPr marL="230188" lvl="1" indent="-230188">
              <a:buFont typeface="Arial" panose="020B0604020202020204" pitchFamily="34" charset="0"/>
              <a:buChar char="•"/>
            </a:pPr>
            <a:r>
              <a:rPr lang="en-US" sz="2400" dirty="0"/>
              <a:t>Ensure test administrators are aware of how to secure a student’s computer or device during a break. For short breaks (e.g., restroom), it is recommended that a visual block be applied to the student’s computer screen or device. For longer breaks, it is recommended that the student pause the test.</a:t>
            </a: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0435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noAutofit/>
          </a:bodyPr>
          <a:lstStyle/>
          <a:p>
            <a:pPr marL="0" indent="0">
              <a:lnSpc>
                <a:spcPct val="80000"/>
              </a:lnSpc>
              <a:spcBef>
                <a:spcPts val="300"/>
              </a:spcBef>
              <a:spcAft>
                <a:spcPts val="300"/>
              </a:spcAft>
              <a:buNone/>
            </a:pPr>
            <a:r>
              <a:rPr lang="en-US" sz="2800" b="1" dirty="0"/>
              <a:t>Prepare for CBT Administration</a:t>
            </a:r>
          </a:p>
          <a:p>
            <a:pPr marL="0" indent="0">
              <a:lnSpc>
                <a:spcPct val="80000"/>
              </a:lnSpc>
              <a:spcBef>
                <a:spcPts val="300"/>
              </a:spcBef>
              <a:spcAft>
                <a:spcPts val="300"/>
              </a:spcAft>
              <a:buNone/>
            </a:pPr>
            <a:endParaRPr lang="en-US" sz="2800" b="1" dirty="0"/>
          </a:p>
          <a:p>
            <a:pPr>
              <a:lnSpc>
                <a:spcPct val="80000"/>
              </a:lnSpc>
              <a:spcBef>
                <a:spcPts val="300"/>
              </a:spcBef>
              <a:spcAft>
                <a:spcPts val="300"/>
              </a:spcAft>
            </a:pPr>
            <a:r>
              <a:rPr lang="en-US" sz="2100" dirty="0"/>
              <a:t>Ensure that all test administrators have active usernames and passwords to log in to TIDE. Test administrators will need access to the </a:t>
            </a:r>
            <a:r>
              <a:rPr lang="en-US" sz="2100" b="1" dirty="0"/>
              <a:t>TA Interface </a:t>
            </a:r>
            <a:r>
              <a:rPr lang="en-US" sz="2100" dirty="0"/>
              <a:t>in TIDE in order to administer tests. </a:t>
            </a:r>
          </a:p>
          <a:p>
            <a:pPr>
              <a:lnSpc>
                <a:spcPct val="80000"/>
              </a:lnSpc>
              <a:spcBef>
                <a:spcPts val="300"/>
              </a:spcBef>
              <a:spcAft>
                <a:spcPts val="300"/>
              </a:spcAft>
            </a:pPr>
            <a:endParaRPr lang="en-US" sz="2100" dirty="0"/>
          </a:p>
          <a:p>
            <a:pPr>
              <a:spcBef>
                <a:spcPts val="300"/>
              </a:spcBef>
              <a:spcAft>
                <a:spcPts val="300"/>
              </a:spcAft>
            </a:pPr>
            <a:r>
              <a:rPr lang="en-US" sz="2100" dirty="0"/>
              <a:t>Work with your district assessment coordinator to ensure that all students are uploaded into TIDE. Verify that student eligibility is correct and that accommodations and test settings are correct. </a:t>
            </a:r>
          </a:p>
          <a:p>
            <a:pPr>
              <a:spcBef>
                <a:spcPts val="300"/>
              </a:spcBef>
              <a:spcAft>
                <a:spcPts val="300"/>
              </a:spcAft>
            </a:pPr>
            <a:endParaRPr lang="en-US" sz="2100" dirty="0"/>
          </a:p>
          <a:p>
            <a:pPr>
              <a:spcBef>
                <a:spcPts val="300"/>
              </a:spcBef>
              <a:spcAft>
                <a:spcPts val="300"/>
              </a:spcAft>
            </a:pPr>
            <a:r>
              <a:rPr lang="en-US" sz="2100" b="1" dirty="0"/>
              <a:t>The Florida Education Identifier (FLEID) is now required. </a:t>
            </a:r>
            <a:r>
              <a:rPr lang="en-US" sz="2100" dirty="0"/>
              <a:t>A student’s social security number with an X or a 10-digit district number is no longer accepted. </a:t>
            </a:r>
          </a:p>
        </p:txBody>
      </p:sp>
      <p:sp>
        <p:nvSpPr>
          <p:cNvPr id="5" name="Slide Number Placeholder 4"/>
          <p:cNvSpPr>
            <a:spLocks noGrp="1"/>
          </p:cNvSpPr>
          <p:nvPr>
            <p:ph type="sldNum" sz="quarter" idx="12"/>
          </p:nvPr>
        </p:nvSpPr>
        <p:spPr/>
        <p:txBody>
          <a:bodyPr/>
          <a:lstStyle/>
          <a:p>
            <a:fld id="{60F88D64-766A-45C3-93FE-3E1D3068B07A}" type="slidenum">
              <a:rPr lang="en-US" smtClean="0"/>
              <a:t>37</a:t>
            </a:fld>
            <a:endParaRPr lang="en-US" dirty="0"/>
          </a:p>
        </p:txBody>
      </p:sp>
    </p:spTree>
    <p:extLst>
      <p:ext uri="{BB962C8B-B14F-4D97-AF65-F5344CB8AC3E}">
        <p14:creationId xmlns:p14="http://schemas.microsoft.com/office/powerpoint/2010/main" val="793882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Meet with Technology Coordinator</a:t>
            </a:r>
          </a:p>
          <a:p>
            <a:r>
              <a:rPr lang="en-US" sz="2400" dirty="0"/>
              <a:t>It is important that technology coordinators understand their responsibilities before, during, and after a computer-based test administration. </a:t>
            </a:r>
          </a:p>
          <a:p>
            <a:r>
              <a:rPr lang="en-US" sz="2400" b="1" dirty="0"/>
              <a:t>The latest version of the secure browser must be installed on all computers or devices that students will use for testing. </a:t>
            </a:r>
          </a:p>
          <a:p>
            <a:r>
              <a:rPr lang="en-US" sz="2400" dirty="0"/>
              <a:t>Review the instructions and information for technology coordinators, as well as all test administration and security policies and procedures included in the manual, with your technology coordinator and create a plan for handling issues during testing. </a:t>
            </a:r>
          </a:p>
          <a:p>
            <a:endParaRPr lang="en-US" sz="2400"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647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Before Testing</a:t>
            </a:r>
          </a:p>
        </p:txBody>
      </p:sp>
      <p:sp>
        <p:nvSpPr>
          <p:cNvPr id="3" name="Content Placeholder 2"/>
          <p:cNvSpPr>
            <a:spLocks noGrp="1"/>
          </p:cNvSpPr>
          <p:nvPr>
            <p:ph idx="1"/>
          </p:nvPr>
        </p:nvSpPr>
        <p:spPr>
          <a:xfrm>
            <a:off x="228600" y="1752601"/>
            <a:ext cx="8607582" cy="4419599"/>
          </a:xfrm>
        </p:spPr>
        <p:txBody>
          <a:bodyPr>
            <a:noAutofit/>
          </a:bodyPr>
          <a:lstStyle/>
          <a:p>
            <a:pPr marL="0" indent="0">
              <a:buNone/>
            </a:pPr>
            <a:r>
              <a:rPr lang="en-US" sz="2800" b="1" dirty="0"/>
              <a:t>Print Test Tickets</a:t>
            </a:r>
          </a:p>
          <a:p>
            <a:r>
              <a:rPr lang="en-US" sz="2600" dirty="0"/>
              <a:t>Each student must have a test ticket to log in to computer-based assessments. </a:t>
            </a:r>
          </a:p>
          <a:p>
            <a:r>
              <a:rPr lang="en-US" sz="2600" dirty="0"/>
              <a:t>See the TIDE user guides for instructions on generating and printing test tickets.</a:t>
            </a:r>
          </a:p>
          <a:p>
            <a:r>
              <a:rPr lang="en-US" sz="2600" dirty="0"/>
              <a:t>Prior to </a:t>
            </a:r>
            <a:r>
              <a:rPr lang="en-US" sz="2600" b="1" dirty="0"/>
              <a:t>computer-based</a:t>
            </a:r>
            <a:r>
              <a:rPr lang="en-US" sz="2600" dirty="0"/>
              <a:t> test administrations, print test tickets to distribute to test administrators.</a:t>
            </a:r>
          </a:p>
          <a:p>
            <a:r>
              <a:rPr lang="en-US" sz="2600" dirty="0"/>
              <a:t>Test tickets are considered secure materials and must be stored in a secure location before and after testing, and returned in the District Assessment Coordinator ONLY box.</a:t>
            </a:r>
          </a:p>
          <a:p>
            <a:endParaRPr lang="en-US" sz="2600" dirty="0"/>
          </a:p>
          <a:p>
            <a:endParaRPr lang="en-US" sz="2600" dirty="0"/>
          </a:p>
        </p:txBody>
      </p:sp>
      <p:sp>
        <p:nvSpPr>
          <p:cNvPr id="5" name="Slide Number Placeholder 4"/>
          <p:cNvSpPr>
            <a:spLocks noGrp="1"/>
          </p:cNvSpPr>
          <p:nvPr>
            <p:ph type="sldNum" sz="quarter" idx="12"/>
          </p:nvPr>
        </p:nvSpPr>
        <p:spPr/>
        <p:txBody>
          <a:bodyPr/>
          <a:lstStyle/>
          <a:p>
            <a:fld id="{60F88D64-766A-45C3-93FE-3E1D3068B07A}" type="slidenum">
              <a:rPr lang="en-US" smtClean="0"/>
              <a:t>39</a:t>
            </a:fld>
            <a:endParaRPr lang="en-US" dirty="0"/>
          </a:p>
        </p:txBody>
      </p:sp>
    </p:spTree>
    <p:extLst>
      <p:ext uri="{BB962C8B-B14F-4D97-AF65-F5344CB8AC3E}">
        <p14:creationId xmlns:p14="http://schemas.microsoft.com/office/powerpoint/2010/main" val="283467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3454" y="1600200"/>
            <a:ext cx="8737092" cy="4724400"/>
          </a:xfrm>
        </p:spPr>
        <p:txBody>
          <a:bodyPr>
            <a:noAutofit/>
          </a:bodyPr>
          <a:lstStyle/>
          <a:p>
            <a:pPr>
              <a:lnSpc>
                <a:spcPct val="80000"/>
              </a:lnSpc>
              <a:spcBef>
                <a:spcPts val="600"/>
              </a:spcBef>
              <a:spcAft>
                <a:spcPts val="600"/>
              </a:spcAft>
            </a:pPr>
            <a:r>
              <a:rPr lang="en-US" sz="2400" dirty="0"/>
              <a:t>Under no circumstances are students permitted to assist in preparing secure materials before testing or in organizing and returning materials after testing.</a:t>
            </a:r>
          </a:p>
          <a:p>
            <a:pPr>
              <a:lnSpc>
                <a:spcPct val="80000"/>
              </a:lnSpc>
              <a:spcBef>
                <a:spcPts val="600"/>
              </a:spcBef>
              <a:spcAft>
                <a:spcPts val="600"/>
              </a:spcAft>
            </a:pPr>
            <a:r>
              <a:rPr lang="en-US" sz="2400" dirty="0"/>
              <a:t>After ANY administration, initial </a:t>
            </a:r>
            <a:r>
              <a:rPr lang="en-US" sz="2400" b="1" dirty="0"/>
              <a:t>or</a:t>
            </a:r>
            <a:r>
              <a:rPr lang="en-US" sz="2400" dirty="0"/>
              <a:t> make-up, all secure materials must be returned immediately to the </a:t>
            </a:r>
            <a:r>
              <a:rPr lang="en-US" sz="2400" b="1" dirty="0"/>
              <a:t>school assessment coordinator</a:t>
            </a:r>
            <a:r>
              <a:rPr lang="en-US" sz="2400" dirty="0"/>
              <a:t> and placed in locked storage. </a:t>
            </a:r>
          </a:p>
          <a:p>
            <a:r>
              <a:rPr lang="en-US" sz="2400" b="1" dirty="0"/>
              <a:t>No more than three people should have access to the locked storage room.</a:t>
            </a:r>
            <a:r>
              <a:rPr lang="en-US" sz="2400" dirty="0"/>
              <a:t> Secure materials must never be left unsecured and must not remain in classrooms or be taken off the school’s campus overnight. </a:t>
            </a:r>
          </a:p>
          <a:p>
            <a:pPr>
              <a:lnSpc>
                <a:spcPct val="80000"/>
              </a:lnSpc>
              <a:spcBef>
                <a:spcPts val="600"/>
              </a:spcBef>
              <a:spcAft>
                <a:spcPts val="600"/>
              </a:spcAft>
            </a:pPr>
            <a:r>
              <a:rPr lang="en-US" sz="2400" b="1" i="1" dirty="0"/>
              <a:t>Test Materials Chain of Custody Form</a:t>
            </a:r>
            <a:r>
              <a:rPr lang="en-US" sz="2400" b="1" dirty="0"/>
              <a:t> must be maintained at all times for test materials with barcodes.</a:t>
            </a:r>
          </a:p>
        </p:txBody>
      </p:sp>
      <p:sp>
        <p:nvSpPr>
          <p:cNvPr id="5" name="Slide Number Placeholder 4"/>
          <p:cNvSpPr>
            <a:spLocks noGrp="1"/>
          </p:cNvSpPr>
          <p:nvPr>
            <p:ph type="sldNum" sz="quarter" idx="12"/>
          </p:nvPr>
        </p:nvSpPr>
        <p:spPr/>
        <p:txBody>
          <a:bodyPr/>
          <a:lstStyle/>
          <a:p>
            <a:fld id="{60F88D64-766A-45C3-93FE-3E1D3068B07A}" type="slidenum">
              <a:rPr lang="en-US" smtClean="0"/>
              <a:t>4</a:t>
            </a:fld>
            <a:endParaRPr lang="en-US" dirty="0"/>
          </a:p>
        </p:txBody>
      </p:sp>
    </p:spTree>
    <p:extLst>
      <p:ext uri="{BB962C8B-B14F-4D97-AF65-F5344CB8AC3E}">
        <p14:creationId xmlns:p14="http://schemas.microsoft.com/office/powerpoint/2010/main" val="474907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251619"/>
            <a:ext cx="7772400" cy="1096962"/>
          </a:xfrm>
        </p:spPr>
        <p:txBody>
          <a:bodyPr>
            <a:normAutofit fontScale="90000"/>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marL="0" indent="0">
              <a:spcBef>
                <a:spcPts val="300"/>
              </a:spcBef>
              <a:spcAft>
                <a:spcPts val="300"/>
              </a:spcAft>
              <a:buNone/>
            </a:pPr>
            <a:r>
              <a:rPr lang="en-US" b="1" dirty="0"/>
              <a:t>Assign Test Group Codes and Print </a:t>
            </a:r>
            <a:r>
              <a:rPr lang="en-US" b="1" dirty="0" err="1"/>
              <a:t>PreID</a:t>
            </a:r>
            <a:r>
              <a:rPr lang="en-US" b="1" dirty="0"/>
              <a:t> Labels</a:t>
            </a:r>
          </a:p>
          <a:p>
            <a:pPr>
              <a:spcBef>
                <a:spcPts val="300"/>
              </a:spcBef>
              <a:spcAft>
                <a:spcPts val="300"/>
              </a:spcAft>
            </a:pPr>
            <a:endParaRPr lang="en-US" sz="2200" b="1" dirty="0"/>
          </a:p>
          <a:p>
            <a:pPr>
              <a:spcBef>
                <a:spcPts val="300"/>
              </a:spcBef>
              <a:spcAft>
                <a:spcPts val="300"/>
              </a:spcAft>
            </a:pPr>
            <a:r>
              <a:rPr lang="en-US" sz="2400" b="1" dirty="0"/>
              <a:t>For paper-based tests, </a:t>
            </a:r>
            <a:r>
              <a:rPr lang="en-US" sz="2400" dirty="0"/>
              <a:t>each test administrator must be given one unique four-digit test group code to use in the testing room for each test administered. Each testing room must use a different test group code.</a:t>
            </a:r>
          </a:p>
          <a:p>
            <a:r>
              <a:rPr lang="en-US" sz="2400" dirty="0"/>
              <a:t>Different unique test group codes must be used for make-up sessions.</a:t>
            </a:r>
          </a:p>
          <a:p>
            <a:r>
              <a:rPr lang="en-US" sz="2400" dirty="0"/>
              <a:t>If a </a:t>
            </a:r>
            <a:r>
              <a:rPr lang="en-US" sz="2400" dirty="0" err="1"/>
              <a:t>PreID</a:t>
            </a:r>
            <a:r>
              <a:rPr lang="en-US" sz="2400" dirty="0"/>
              <a:t> label is not available, an On-Demand </a:t>
            </a:r>
            <a:r>
              <a:rPr lang="en-US" sz="2400" dirty="0" err="1"/>
              <a:t>PreID</a:t>
            </a:r>
            <a:r>
              <a:rPr lang="en-US" sz="2400" dirty="0"/>
              <a:t> Label must be printed and applied to the test and answer book.</a:t>
            </a:r>
          </a:p>
          <a:p>
            <a:r>
              <a:rPr lang="en-US" sz="2400" dirty="0"/>
              <a:t>School staff may verify and apply labels </a:t>
            </a:r>
            <a:r>
              <a:rPr lang="en-US" sz="2400" b="1" dirty="0"/>
              <a:t>no sooner than one week prior to testing</a:t>
            </a:r>
            <a:r>
              <a:rPr lang="en-US" sz="2400" dirty="0"/>
              <a:t>.</a:t>
            </a:r>
          </a:p>
          <a:p>
            <a:endParaRPr lang="en-US" sz="2400" dirty="0"/>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40</a:t>
            </a:fld>
            <a:endParaRPr lang="en-US" dirty="0">
              <a:latin typeface="Arial" pitchFamily="34" charset="0"/>
            </a:endParaRPr>
          </a:p>
        </p:txBody>
      </p:sp>
    </p:spTree>
    <p:extLst>
      <p:ext uri="{BB962C8B-B14F-4D97-AF65-F5344CB8AC3E}">
        <p14:creationId xmlns:p14="http://schemas.microsoft.com/office/powerpoint/2010/main" val="1830866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14300" y="1524000"/>
            <a:ext cx="8915400" cy="5410200"/>
          </a:xfrm>
        </p:spPr>
        <p:txBody>
          <a:bodyPr>
            <a:noAutofit/>
          </a:bodyPr>
          <a:lstStyle/>
          <a:p>
            <a:pPr marL="0" indent="0">
              <a:lnSpc>
                <a:spcPct val="80000"/>
              </a:lnSpc>
              <a:spcBef>
                <a:spcPts val="600"/>
              </a:spcBef>
              <a:spcAft>
                <a:spcPts val="600"/>
              </a:spcAft>
              <a:buNone/>
            </a:pPr>
            <a:r>
              <a:rPr lang="en-US" sz="2600" b="1" dirty="0"/>
              <a:t>Required Administration Information</a:t>
            </a:r>
          </a:p>
          <a:p>
            <a:pPr marL="0" indent="0">
              <a:lnSpc>
                <a:spcPct val="80000"/>
              </a:lnSpc>
              <a:spcBef>
                <a:spcPts val="0"/>
              </a:spcBef>
              <a:spcAft>
                <a:spcPts val="600"/>
              </a:spcAft>
              <a:buNone/>
            </a:pPr>
            <a:r>
              <a:rPr lang="en-US" sz="2000" dirty="0"/>
              <a:t>Communicate to test administrators the process for collecting the required administration information, which includes the following:</a:t>
            </a:r>
          </a:p>
          <a:p>
            <a:pPr lvl="1">
              <a:spcBef>
                <a:spcPts val="300"/>
              </a:spcBef>
              <a:spcAft>
                <a:spcPts val="300"/>
              </a:spcAft>
              <a:buFont typeface="Arial" panose="020B0604020202020204" pitchFamily="34" charset="0"/>
              <a:buChar char="•"/>
            </a:pPr>
            <a:r>
              <a:rPr lang="en-US" sz="2000" dirty="0"/>
              <a:t>Students assigned to each testing room—provide Student Names and Student FLEID Numbers</a:t>
            </a:r>
          </a:p>
          <a:p>
            <a:pPr lvl="1">
              <a:spcBef>
                <a:spcPts val="300"/>
              </a:spcBef>
              <a:spcAft>
                <a:spcPts val="300"/>
              </a:spcAft>
              <a:buFont typeface="Arial" panose="020B0604020202020204" pitchFamily="34" charset="0"/>
              <a:buChar char="•"/>
            </a:pPr>
            <a:r>
              <a:rPr lang="en-US" sz="2000" dirty="0"/>
              <a:t>Attendance information—</a:t>
            </a:r>
            <a:r>
              <a:rPr lang="en-US" sz="2000" b="1" dirty="0"/>
              <a:t>P</a:t>
            </a:r>
            <a:r>
              <a:rPr lang="en-US" sz="2000" dirty="0"/>
              <a:t>=Present, </a:t>
            </a:r>
            <a:r>
              <a:rPr lang="en-US" sz="2000" b="1" dirty="0"/>
              <a:t>A</a:t>
            </a:r>
            <a:r>
              <a:rPr lang="en-US" sz="2000" dirty="0"/>
              <a:t>=Absent, </a:t>
            </a:r>
            <a:r>
              <a:rPr lang="en-US" sz="2000" b="1" dirty="0"/>
              <a:t>W</a:t>
            </a:r>
            <a:r>
              <a:rPr lang="en-US" sz="2000" dirty="0"/>
              <a:t>=Withdrawn, </a:t>
            </a:r>
            <a:br>
              <a:rPr lang="en-US" sz="2000" dirty="0"/>
            </a:br>
            <a:r>
              <a:rPr lang="en-US" sz="2000" dirty="0"/>
              <a:t>and </a:t>
            </a:r>
            <a:r>
              <a:rPr lang="en-US" sz="2000" b="1" dirty="0"/>
              <a:t>P/I</a:t>
            </a:r>
            <a:r>
              <a:rPr lang="en-US" sz="2000" dirty="0"/>
              <a:t>=Present but Invalidated</a:t>
            </a:r>
          </a:p>
          <a:p>
            <a:pPr lvl="1">
              <a:spcBef>
                <a:spcPts val="300"/>
              </a:spcBef>
              <a:spcAft>
                <a:spcPts val="300"/>
              </a:spcAft>
              <a:buFont typeface="Arial" panose="020B0604020202020204" pitchFamily="34" charset="0"/>
              <a:buChar char="•"/>
            </a:pPr>
            <a:r>
              <a:rPr lang="en-US" sz="2000" dirty="0"/>
              <a:t>Grade level</a:t>
            </a:r>
          </a:p>
          <a:p>
            <a:pPr lvl="1">
              <a:spcBef>
                <a:spcPts val="300"/>
              </a:spcBef>
              <a:spcAft>
                <a:spcPts val="300"/>
              </a:spcAft>
              <a:buFont typeface="Arial" panose="020B0604020202020204" pitchFamily="34" charset="0"/>
              <a:buChar char="•"/>
            </a:pPr>
            <a:r>
              <a:rPr lang="en-US" sz="2000" dirty="0"/>
              <a:t>Session ID or Test Group Code</a:t>
            </a:r>
          </a:p>
          <a:p>
            <a:pPr lvl="1">
              <a:spcBef>
                <a:spcPts val="300"/>
              </a:spcBef>
              <a:spcAft>
                <a:spcPts val="300"/>
              </a:spcAft>
              <a:buFont typeface="Arial" panose="020B0604020202020204" pitchFamily="34" charset="0"/>
              <a:buChar char="•"/>
            </a:pPr>
            <a:r>
              <a:rPr lang="en-US" sz="2000" dirty="0"/>
              <a:t>Accommodations provided AND accommodations used</a:t>
            </a:r>
          </a:p>
          <a:p>
            <a:pPr lvl="1">
              <a:spcBef>
                <a:spcPts val="300"/>
              </a:spcBef>
              <a:spcAft>
                <a:spcPts val="300"/>
              </a:spcAft>
              <a:buFont typeface="Arial" panose="020B0604020202020204" pitchFamily="34" charset="0"/>
              <a:buChar char="•"/>
            </a:pPr>
            <a:r>
              <a:rPr lang="en-US" sz="2000" dirty="0"/>
              <a:t>Signatures of test administrator and school assessment coordinator</a:t>
            </a:r>
          </a:p>
          <a:p>
            <a:pPr lvl="1">
              <a:spcBef>
                <a:spcPts val="300"/>
              </a:spcBef>
              <a:spcAft>
                <a:spcPts val="300"/>
              </a:spcAft>
              <a:buFont typeface="Arial" panose="020B0604020202020204" pitchFamily="34" charset="0"/>
              <a:buChar char="•"/>
            </a:pPr>
            <a:r>
              <a:rPr lang="en-US" sz="2000" dirty="0"/>
              <a:t>Unique security numbers of secure documents assigned to each student</a:t>
            </a:r>
          </a:p>
          <a:p>
            <a:pPr lvl="1">
              <a:spcBef>
                <a:spcPts val="300"/>
              </a:spcBef>
              <a:spcAft>
                <a:spcPts val="300"/>
              </a:spcAft>
              <a:buFont typeface="Arial" panose="020B0604020202020204" pitchFamily="34" charset="0"/>
              <a:buChar char="•"/>
            </a:pPr>
            <a:r>
              <a:rPr lang="en-US" sz="2000" dirty="0"/>
              <a:t>Dates and times when secure materials (e.g., test tickets, test and answer books, passage booklets) are received and returned </a:t>
            </a:r>
          </a:p>
          <a:p>
            <a:pPr lvl="1">
              <a:spcBef>
                <a:spcPts val="300"/>
              </a:spcBef>
              <a:spcAft>
                <a:spcPts val="300"/>
              </a:spcAft>
              <a:buFont typeface="Arial" panose="020B0604020202020204" pitchFamily="34" charset="0"/>
              <a:buChar char="•"/>
            </a:pPr>
            <a:r>
              <a:rPr lang="en-US" sz="2000" dirty="0"/>
              <a:t>After testing, copy all admin records, file the copies, and return the originals in your </a:t>
            </a:r>
            <a:r>
              <a:rPr lang="en-US" sz="2000" b="1" dirty="0"/>
              <a:t>Security Envelope. </a:t>
            </a:r>
          </a:p>
          <a:p>
            <a:pPr marL="457200" lvl="1" indent="0">
              <a:buNone/>
            </a:pPr>
            <a:endParaRPr lang="en-US" sz="2400" dirty="0"/>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t>41</a:t>
            </a:fld>
            <a:endParaRPr lang="en-US" dirty="0"/>
          </a:p>
        </p:txBody>
      </p:sp>
    </p:spTree>
    <p:extLst>
      <p:ext uri="{BB962C8B-B14F-4D97-AF65-F5344CB8AC3E}">
        <p14:creationId xmlns:p14="http://schemas.microsoft.com/office/powerpoint/2010/main" val="3636604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4D613701-DC12-4115-A5F9-42095C5A2FE2}"/>
              </a:ext>
            </a:extLst>
          </p:cNvPr>
          <p:cNvPicPr>
            <a:picLocks noChangeAspect="1"/>
          </p:cNvPicPr>
          <p:nvPr/>
        </p:nvPicPr>
        <p:blipFill>
          <a:blip r:embed="rId4"/>
          <a:stretch>
            <a:fillRect/>
          </a:stretch>
        </p:blipFill>
        <p:spPr>
          <a:xfrm>
            <a:off x="333375" y="161925"/>
            <a:ext cx="8477250" cy="6534150"/>
          </a:xfrm>
          <a:prstGeom prst="rect">
            <a:avLst/>
          </a:prstGeom>
          <a:ln>
            <a:solidFill>
              <a:schemeClr val="tx1"/>
            </a:solidFill>
          </a:ln>
        </p:spPr>
      </p:pic>
    </p:spTree>
    <p:extLst>
      <p:ext uri="{BB962C8B-B14F-4D97-AF65-F5344CB8AC3E}">
        <p14:creationId xmlns:p14="http://schemas.microsoft.com/office/powerpoint/2010/main" val="2291854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0" y="1676400"/>
            <a:ext cx="9144000" cy="4495800"/>
          </a:xfrm>
        </p:spPr>
        <p:txBody>
          <a:bodyPr>
            <a:noAutofit/>
          </a:bodyPr>
          <a:lstStyle/>
          <a:p>
            <a:pPr marL="0" lvl="0" indent="115888">
              <a:buNone/>
            </a:pPr>
            <a:r>
              <a:rPr lang="en-US" sz="2700" b="1" dirty="0">
                <a:solidFill>
                  <a:prstClr val="black"/>
                </a:solidFill>
              </a:rPr>
              <a:t>Seating Charts</a:t>
            </a:r>
          </a:p>
          <a:p>
            <a:pPr>
              <a:spcBef>
                <a:spcPts val="300"/>
              </a:spcBef>
              <a:spcAft>
                <a:spcPts val="300"/>
              </a:spcAft>
            </a:pPr>
            <a:r>
              <a:rPr lang="en-US" sz="2400" dirty="0"/>
              <a:t>Test administrators are required to maintain an accurate seating chart for each group of students testing, and should include the following:</a:t>
            </a:r>
          </a:p>
          <a:p>
            <a:pPr lvl="1">
              <a:spcBef>
                <a:spcPts val="300"/>
              </a:spcBef>
              <a:spcAft>
                <a:spcPts val="300"/>
              </a:spcAft>
            </a:pPr>
            <a:r>
              <a:rPr lang="en-US" sz="2000" dirty="0"/>
              <a:t>Date</a:t>
            </a:r>
          </a:p>
          <a:p>
            <a:pPr lvl="1">
              <a:spcBef>
                <a:spcPts val="300"/>
              </a:spcBef>
              <a:spcAft>
                <a:spcPts val="300"/>
              </a:spcAft>
            </a:pPr>
            <a:r>
              <a:rPr lang="en-US" sz="2000" dirty="0"/>
              <a:t>Test Administrator’s name</a:t>
            </a:r>
          </a:p>
          <a:p>
            <a:pPr lvl="1">
              <a:spcBef>
                <a:spcPts val="300"/>
              </a:spcBef>
              <a:spcAft>
                <a:spcPts val="300"/>
              </a:spcAft>
            </a:pPr>
            <a:r>
              <a:rPr lang="en-US" sz="2000" dirty="0"/>
              <a:t>Session ID/Test Group Code</a:t>
            </a:r>
          </a:p>
          <a:p>
            <a:pPr lvl="1">
              <a:spcBef>
                <a:spcPts val="300"/>
              </a:spcBef>
              <a:spcAft>
                <a:spcPts val="300"/>
              </a:spcAft>
            </a:pPr>
            <a:r>
              <a:rPr lang="en-US" sz="2000" dirty="0"/>
              <a:t>Room name/number</a:t>
            </a:r>
          </a:p>
          <a:p>
            <a:pPr lvl="1">
              <a:spcBef>
                <a:spcPts val="300"/>
              </a:spcBef>
              <a:spcAft>
                <a:spcPts val="300"/>
              </a:spcAft>
            </a:pPr>
            <a:r>
              <a:rPr lang="en-US" sz="2000" dirty="0"/>
              <a:t>Subject</a:t>
            </a:r>
          </a:p>
          <a:p>
            <a:pPr lvl="1">
              <a:spcBef>
                <a:spcPts val="300"/>
              </a:spcBef>
              <a:spcAft>
                <a:spcPts val="300"/>
              </a:spcAft>
            </a:pPr>
            <a:r>
              <a:rPr lang="en-US" sz="2000" dirty="0"/>
              <a:t>Student names</a:t>
            </a:r>
          </a:p>
          <a:p>
            <a:pPr lvl="1">
              <a:spcBef>
                <a:spcPts val="300"/>
              </a:spcBef>
              <a:spcAft>
                <a:spcPts val="300"/>
              </a:spcAft>
            </a:pPr>
            <a:r>
              <a:rPr lang="en-US" sz="2000" dirty="0"/>
              <a:t>Arrow showing direction students are facing</a:t>
            </a:r>
          </a:p>
          <a:p>
            <a:pPr lvl="1">
              <a:spcBef>
                <a:spcPts val="300"/>
              </a:spcBef>
              <a:spcAft>
                <a:spcPts val="300"/>
              </a:spcAft>
            </a:pPr>
            <a:r>
              <a:rPr lang="en-US" sz="2000" dirty="0"/>
              <a:t>Chromebook ID if there were technical issues</a:t>
            </a:r>
          </a:p>
          <a:p>
            <a:pPr>
              <a:spcBef>
                <a:spcPts val="300"/>
              </a:spcBef>
              <a:spcAft>
                <a:spcPts val="300"/>
              </a:spcAft>
            </a:pPr>
            <a:r>
              <a:rPr lang="en-US" sz="2400" dirty="0"/>
              <a:t>After testing, copy all seating charts, file the copies, and return the originals in your </a:t>
            </a:r>
            <a:r>
              <a:rPr lang="en-US" sz="2400" b="1" dirty="0"/>
              <a:t>Security Envelope</a:t>
            </a:r>
            <a:r>
              <a:rPr lang="en-US" sz="2400" dirty="0"/>
              <a:t>. </a:t>
            </a:r>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9891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Ensure Implementation of Accommodations</a:t>
            </a:r>
          </a:p>
          <a:p>
            <a:r>
              <a:rPr lang="en-US" sz="2400" dirty="0"/>
              <a:t>The </a:t>
            </a:r>
            <a:r>
              <a:rPr lang="en-US" sz="2400" b="1" dirty="0"/>
              <a:t>Accommodations Guide </a:t>
            </a:r>
            <a:r>
              <a:rPr lang="en-US" sz="2400" dirty="0"/>
              <a:t>provides information concerning allowable accommodations for students with disabilities and for ELLs.</a:t>
            </a:r>
          </a:p>
          <a:p>
            <a:r>
              <a:rPr lang="en-US" sz="2400" dirty="0"/>
              <a:t>When testing students with accommodations, prior planning is necessary to ensure that accommodations indicated on student IEPs, Section 504 plans, or ELL plans are implemented. Arrangements for implementing accommodations must be made prior to the administration dates. </a:t>
            </a:r>
          </a:p>
          <a:p>
            <a:r>
              <a:rPr lang="en-US" sz="2400" dirty="0"/>
              <a:t>Make sure that test administrators have been properly trained regarding accommodations, and have made provisions for the exact accommodations needed for individual students to avoid test invalidations. </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44</a:t>
            </a:fld>
            <a:endParaRPr lang="en-US" dirty="0"/>
          </a:p>
        </p:txBody>
      </p:sp>
    </p:spTree>
    <p:extLst>
      <p:ext uri="{BB962C8B-B14F-4D97-AF65-F5344CB8AC3E}">
        <p14:creationId xmlns:p14="http://schemas.microsoft.com/office/powerpoint/2010/main" val="4144711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905001"/>
            <a:ext cx="8737092" cy="4343399"/>
          </a:xfrm>
        </p:spPr>
        <p:txBody>
          <a:bodyPr/>
          <a:lstStyle/>
          <a:p>
            <a:pPr marL="0" indent="0">
              <a:buNone/>
            </a:pPr>
            <a:r>
              <a:rPr lang="en-US" sz="2800" b="1" dirty="0">
                <a:solidFill>
                  <a:prstClr val="black"/>
                </a:solidFill>
              </a:rPr>
              <a:t>Ensure Implementation of Accommodations (cont.)</a:t>
            </a:r>
          </a:p>
          <a:p>
            <a:r>
              <a:rPr lang="en-US" sz="2400" dirty="0"/>
              <a:t>In TIDE, ensure the appropriate accommodations by selecting them on the student details page.</a:t>
            </a:r>
          </a:p>
          <a:p>
            <a:r>
              <a:rPr lang="en-US" sz="2400" b="1" dirty="0"/>
              <a:t>This must be done before testing. </a:t>
            </a:r>
          </a:p>
          <a:p>
            <a:r>
              <a:rPr lang="en-US" sz="2400" dirty="0"/>
              <a:t>Detailed instructions are given in the TIDE user guide.</a:t>
            </a:r>
          </a:p>
          <a:p>
            <a:r>
              <a:rPr lang="en-US" sz="2400" dirty="0"/>
              <a:t>Accommodated scripts are available on the Florida Statewide Assessment Portal.</a:t>
            </a:r>
          </a:p>
        </p:txBody>
      </p:sp>
      <p:sp>
        <p:nvSpPr>
          <p:cNvPr id="4" name="Slide Number Placeholder 3"/>
          <p:cNvSpPr>
            <a:spLocks noGrp="1"/>
          </p:cNvSpPr>
          <p:nvPr>
            <p:ph type="sldNum" sz="quarter" idx="12"/>
          </p:nvPr>
        </p:nvSpPr>
        <p:spPr/>
        <p:txBody>
          <a:bodyPr/>
          <a:lstStyle/>
          <a:p>
            <a:fld id="{60F88D64-766A-45C3-93FE-3E1D3068B07A}" type="slidenum">
              <a:rPr lang="en-US" smtClean="0"/>
              <a:t>45</a:t>
            </a:fld>
            <a:endParaRPr lang="en-US" dirty="0"/>
          </a:p>
        </p:txBody>
      </p:sp>
    </p:spTree>
    <p:extLst>
      <p:ext uri="{BB962C8B-B14F-4D97-AF65-F5344CB8AC3E}">
        <p14:creationId xmlns:p14="http://schemas.microsoft.com/office/powerpoint/2010/main" val="1381468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905001"/>
            <a:ext cx="8737092" cy="3581399"/>
          </a:xfrm>
        </p:spPr>
        <p:txBody>
          <a:bodyPr/>
          <a:lstStyle/>
          <a:p>
            <a:pPr marL="0" indent="0">
              <a:buNone/>
            </a:pPr>
            <a:r>
              <a:rPr lang="en-US" sz="2800" b="1" dirty="0"/>
              <a:t>Assessment Viewing Application (AVA)</a:t>
            </a:r>
          </a:p>
          <a:p>
            <a:r>
              <a:rPr lang="en-US" sz="2400" dirty="0"/>
              <a:t>All test administrators who will administer the paper-based version of the FSA ELA Reading Retake test must be assigned the Assessment Viewing Application (AVA) Test Administrator role in TIDE.</a:t>
            </a:r>
          </a:p>
          <a:p>
            <a:r>
              <a:rPr lang="en-US" sz="2400" dirty="0"/>
              <a:t>AVA contains audio content, Closed Captioning (CC), and American Sign Language (ASL) videos for ELA Reading listening items for students with paper-based accommodations.</a:t>
            </a:r>
          </a:p>
          <a:p>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9947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28600" y="1676401"/>
            <a:ext cx="8737092" cy="4876799"/>
          </a:xfrm>
        </p:spPr>
        <p:txBody>
          <a:bodyPr>
            <a:noAutofit/>
          </a:bodyPr>
          <a:lstStyle/>
          <a:p>
            <a:pPr marL="0" indent="0">
              <a:lnSpc>
                <a:spcPct val="80000"/>
              </a:lnSpc>
              <a:spcBef>
                <a:spcPts val="300"/>
              </a:spcBef>
              <a:spcAft>
                <a:spcPts val="300"/>
              </a:spcAft>
              <a:buNone/>
            </a:pPr>
            <a:r>
              <a:rPr lang="en-US" sz="3000" b="1" dirty="0"/>
              <a:t>Distribute Test Materials</a:t>
            </a:r>
          </a:p>
          <a:p>
            <a:pPr marL="0" indent="0">
              <a:lnSpc>
                <a:spcPct val="80000"/>
              </a:lnSpc>
              <a:spcBef>
                <a:spcPts val="300"/>
              </a:spcBef>
              <a:spcAft>
                <a:spcPts val="300"/>
              </a:spcAft>
              <a:buNone/>
            </a:pPr>
            <a:r>
              <a:rPr lang="en-US" sz="2400" dirty="0"/>
              <a:t>On each day of testing, you are responsible for providing each test administrator with the following test materials, as applicable:</a:t>
            </a:r>
          </a:p>
          <a:p>
            <a:pPr marL="800100">
              <a:spcBef>
                <a:spcPts val="300"/>
              </a:spcBef>
              <a:spcAft>
                <a:spcPts val="300"/>
              </a:spcAft>
            </a:pPr>
            <a:r>
              <a:rPr lang="en-US" sz="2400" dirty="0"/>
              <a:t>Test tickets</a:t>
            </a:r>
          </a:p>
          <a:p>
            <a:pPr marL="800100">
              <a:spcBef>
                <a:spcPts val="300"/>
              </a:spcBef>
              <a:spcAft>
                <a:spcPts val="300"/>
              </a:spcAft>
            </a:pPr>
            <a:r>
              <a:rPr lang="en-US" sz="2400" dirty="0"/>
              <a:t>Admin Record</a:t>
            </a:r>
          </a:p>
          <a:p>
            <a:pPr marL="800100">
              <a:spcBef>
                <a:spcPts val="300"/>
              </a:spcBef>
              <a:spcAft>
                <a:spcPts val="300"/>
              </a:spcAft>
            </a:pPr>
            <a:r>
              <a:rPr lang="en-US" sz="2400" dirty="0"/>
              <a:t>Security Log</a:t>
            </a:r>
          </a:p>
          <a:p>
            <a:pPr marL="800100">
              <a:spcBef>
                <a:spcPts val="300"/>
              </a:spcBef>
              <a:spcAft>
                <a:spcPts val="300"/>
              </a:spcAft>
            </a:pPr>
            <a:r>
              <a:rPr lang="en-US" sz="2400" dirty="0"/>
              <a:t>Seating Chart</a:t>
            </a:r>
          </a:p>
          <a:p>
            <a:pPr marL="800100">
              <a:spcBef>
                <a:spcPts val="300"/>
              </a:spcBef>
              <a:spcAft>
                <a:spcPts val="300"/>
              </a:spcAft>
            </a:pPr>
            <a:r>
              <a:rPr lang="en-US" sz="2400" dirty="0"/>
              <a:t>Planning Sheets/Work folders/Worksheets</a:t>
            </a:r>
          </a:p>
          <a:p>
            <a:pPr marL="800100">
              <a:spcBef>
                <a:spcPts val="300"/>
              </a:spcBef>
              <a:spcAft>
                <a:spcPts val="300"/>
              </a:spcAft>
            </a:pPr>
            <a:r>
              <a:rPr lang="en-US" sz="2400" dirty="0"/>
              <a:t>Test and answer books or special document materials (PBT)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2325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indent="0">
              <a:lnSpc>
                <a:spcPct val="80000"/>
              </a:lnSpc>
              <a:buNone/>
            </a:pPr>
            <a:r>
              <a:rPr lang="en-US" sz="2800" b="1" dirty="0"/>
              <a:t>Supervise Test Administration and Maintain Test Security</a:t>
            </a:r>
          </a:p>
          <a:p>
            <a:r>
              <a:rPr lang="en-US" sz="2400" dirty="0"/>
              <a:t>Provide test administrators with additional materials during testing, as necessary.</a:t>
            </a:r>
          </a:p>
          <a:p>
            <a:r>
              <a:rPr lang="en-US" sz="2400" dirty="0"/>
              <a:t>Monitor each testing room to ensure that test administration and test security policies and procedures are followed. </a:t>
            </a:r>
          </a:p>
          <a:p>
            <a:r>
              <a:rPr lang="en-US" sz="2400" dirty="0"/>
              <a:t>You and the technology coordinator must be available during testing to answer questions from test administrators and to assist with technical issues. The test administrator must have a way to contact the school assessment coordinator or technology coordinator without leaving the room unattended. </a:t>
            </a:r>
          </a:p>
          <a:p>
            <a:r>
              <a:rPr lang="en-US" sz="2400" dirty="0"/>
              <a:t>Ensure that Admin Records, Security Logs and Seating Charts are being completed properly and that all required administration information is being maintained in each testing room.</a:t>
            </a:r>
          </a:p>
        </p:txBody>
      </p:sp>
      <p:sp>
        <p:nvSpPr>
          <p:cNvPr id="5" name="Slide Number Placeholder 4"/>
          <p:cNvSpPr>
            <a:spLocks noGrp="1"/>
          </p:cNvSpPr>
          <p:nvPr>
            <p:ph type="sldNum" sz="quarter" idx="12"/>
          </p:nvPr>
        </p:nvSpPr>
        <p:spPr/>
        <p:txBody>
          <a:bodyPr/>
          <a:lstStyle/>
          <a:p>
            <a:fld id="{60F88D64-766A-45C3-93FE-3E1D3068B07A}" type="slidenum">
              <a:rPr lang="en-US" smtClean="0"/>
              <a:t>48</a:t>
            </a:fld>
            <a:endParaRPr lang="en-US" dirty="0"/>
          </a:p>
        </p:txBody>
      </p:sp>
    </p:spTree>
    <p:extLst>
      <p:ext uri="{BB962C8B-B14F-4D97-AF65-F5344CB8AC3E}">
        <p14:creationId xmlns:p14="http://schemas.microsoft.com/office/powerpoint/2010/main" val="2058553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76200" y="1905000"/>
            <a:ext cx="8889492" cy="3733800"/>
          </a:xfrm>
        </p:spPr>
        <p:txBody>
          <a:bodyPr/>
          <a:lstStyle/>
          <a:p>
            <a:pPr marL="0" indent="0">
              <a:spcBef>
                <a:spcPts val="300"/>
              </a:spcBef>
              <a:spcAft>
                <a:spcPts val="300"/>
              </a:spcAft>
              <a:buNone/>
            </a:pPr>
            <a:r>
              <a:rPr lang="en-US" sz="2800" b="1" dirty="0"/>
              <a:t>TIDE Requests</a:t>
            </a:r>
            <a:endParaRPr lang="en-US" sz="2400" b="1" dirty="0"/>
          </a:p>
          <a:p>
            <a:pPr>
              <a:lnSpc>
                <a:spcPct val="100000"/>
              </a:lnSpc>
              <a:spcBef>
                <a:spcPts val="0"/>
              </a:spcBef>
              <a:spcAft>
                <a:spcPts val="0"/>
              </a:spcAft>
            </a:pPr>
            <a:r>
              <a:rPr lang="en-US" sz="2400" dirty="0"/>
              <a:t>Submit “Re-open a test session” and “Re-open a test” requests in TIDE when necessary.</a:t>
            </a:r>
          </a:p>
          <a:p>
            <a:pPr>
              <a:lnSpc>
                <a:spcPct val="100000"/>
              </a:lnSpc>
              <a:spcBef>
                <a:spcPts val="0"/>
              </a:spcBef>
              <a:spcAft>
                <a:spcPts val="0"/>
              </a:spcAft>
            </a:pPr>
            <a:r>
              <a:rPr lang="en-US" sz="2400" b="1" dirty="0"/>
              <a:t>After submitting your request, send an email to Nate &amp; Heather for approval. </a:t>
            </a:r>
            <a:r>
              <a:rPr lang="en-US" sz="2400" dirty="0"/>
              <a:t>We are NOT notified when these requests are submitted.</a:t>
            </a:r>
          </a:p>
          <a:p>
            <a:pPr>
              <a:lnSpc>
                <a:spcPct val="100000"/>
              </a:lnSpc>
              <a:spcBef>
                <a:spcPts val="0"/>
              </a:spcBef>
              <a:spcAft>
                <a:spcPts val="0"/>
              </a:spcAft>
            </a:pPr>
            <a:r>
              <a:rPr lang="en-US" sz="2400" dirty="0">
                <a:solidFill>
                  <a:prstClr val="black"/>
                </a:solidFill>
              </a:rPr>
              <a:t>The Invalidations &amp; Requests Summary is available on the Florida Assessment Portal.</a:t>
            </a:r>
            <a:endParaRPr lang="en-US"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40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92C14EF-C7E3-446A-9ECD-88998463B9A0}"/>
              </a:ext>
            </a:extLst>
          </p:cNvPr>
          <p:cNvPicPr>
            <a:picLocks noChangeAspect="1"/>
          </p:cNvPicPr>
          <p:nvPr/>
        </p:nvPicPr>
        <p:blipFill>
          <a:blip r:embed="rId4"/>
          <a:stretch>
            <a:fillRect/>
          </a:stretch>
        </p:blipFill>
        <p:spPr>
          <a:xfrm>
            <a:off x="2118632" y="0"/>
            <a:ext cx="4906736" cy="6858000"/>
          </a:xfrm>
          <a:prstGeom prst="rect">
            <a:avLst/>
          </a:prstGeom>
          <a:ln>
            <a:solidFill>
              <a:schemeClr val="tx1"/>
            </a:solidFill>
          </a:ln>
        </p:spPr>
      </p:pic>
    </p:spTree>
    <p:extLst>
      <p:ext uri="{BB962C8B-B14F-4D97-AF65-F5344CB8AC3E}">
        <p14:creationId xmlns:p14="http://schemas.microsoft.com/office/powerpoint/2010/main" val="2538483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010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152400" y="1752601"/>
            <a:ext cx="8813292" cy="4495799"/>
          </a:xfrm>
        </p:spPr>
        <p:txBody>
          <a:bodyPr/>
          <a:lstStyle/>
          <a:p>
            <a:pPr marL="0" lvl="0" indent="0">
              <a:spcBef>
                <a:spcPts val="300"/>
              </a:spcBef>
              <a:spcAft>
                <a:spcPts val="300"/>
              </a:spcAft>
              <a:buNone/>
            </a:pPr>
            <a:r>
              <a:rPr lang="en-US" sz="2800" b="1" dirty="0">
                <a:solidFill>
                  <a:prstClr val="black"/>
                </a:solidFill>
              </a:rPr>
              <a:t>Monitor Student Progress</a:t>
            </a:r>
          </a:p>
          <a:p>
            <a:pPr lvl="0">
              <a:spcBef>
                <a:spcPts val="300"/>
              </a:spcBef>
              <a:spcAft>
                <a:spcPts val="300"/>
              </a:spcAft>
            </a:pPr>
            <a:r>
              <a:rPr lang="en-US" sz="2400" dirty="0"/>
              <a:t>Student progress and test completion rates for computer-based tests can be monitored in TIDE. School assessment coordinators should use </a:t>
            </a:r>
            <a:r>
              <a:rPr lang="en-US" sz="2400" b="1" dirty="0"/>
              <a:t>Participation Reports </a:t>
            </a:r>
            <a:r>
              <a:rPr lang="en-US" sz="2400" dirty="0"/>
              <a:t>in TIDE to track completion rates and determine which students still need to be tested. Further information on Participation Reports can be found in the </a:t>
            </a:r>
            <a:r>
              <a:rPr lang="en-US" sz="2400" i="1" dirty="0"/>
              <a:t>TIDE User Guide</a:t>
            </a:r>
            <a:r>
              <a:rPr lang="en-US" sz="2400" dirty="0"/>
              <a:t>. </a:t>
            </a:r>
          </a:p>
          <a:p>
            <a:pPr lvl="0">
              <a:spcBef>
                <a:spcPts val="300"/>
              </a:spcBef>
              <a:spcAft>
                <a:spcPts val="300"/>
              </a:spcAft>
            </a:pPr>
            <a:r>
              <a:rPr lang="en-US" sz="2400" b="1" dirty="0">
                <a:solidFill>
                  <a:prstClr val="black"/>
                </a:solidFill>
              </a:rPr>
              <a:t>We will also be sending out Testing Status Reports. Schools must test at least 95% of students to receive a school grade.</a:t>
            </a:r>
          </a:p>
          <a:p>
            <a:pPr marL="0" lvl="0" indent="0">
              <a:spcBef>
                <a:spcPts val="300"/>
              </a:spcBef>
              <a:spcAft>
                <a:spcPts val="300"/>
              </a:spcAft>
              <a:buNone/>
            </a:pPr>
            <a:endParaRPr lang="en-US"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1138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676400"/>
            <a:ext cx="8607582" cy="4648200"/>
          </a:xfrm>
        </p:spPr>
        <p:txBody>
          <a:bodyPr>
            <a:noAutofit/>
          </a:bodyPr>
          <a:lstStyle/>
          <a:p>
            <a:pPr>
              <a:buNone/>
              <a:defRPr/>
            </a:pPr>
            <a:r>
              <a:rPr lang="en-US" sz="2800" b="1" dirty="0">
                <a:solidFill>
                  <a:srgbClr val="000000"/>
                </a:solidFill>
              </a:rPr>
              <a:t>Receive Materials from Test Administrators</a:t>
            </a:r>
          </a:p>
          <a:p>
            <a:pPr marL="457200" lvl="1" indent="-457200">
              <a:spcAft>
                <a:spcPts val="0"/>
              </a:spcAft>
              <a:buFont typeface="Arial" panose="020B0604020202020204" pitchFamily="34" charset="0"/>
              <a:buChar char="•"/>
            </a:pPr>
            <a:r>
              <a:rPr lang="en-US" sz="2400" dirty="0"/>
              <a:t>Verify that all secure materials have been returned. Notify the district assessment coordinator immediately if any secure materials are missing and complete the necessary investigation.</a:t>
            </a:r>
          </a:p>
          <a:p>
            <a:pPr marL="457200" lvl="1" indent="-457200">
              <a:spcAft>
                <a:spcPts val="0"/>
              </a:spcAft>
              <a:buFont typeface="Arial" panose="020B0604020202020204" pitchFamily="34" charset="0"/>
              <a:buChar char="•"/>
            </a:pPr>
            <a:r>
              <a:rPr lang="en-US" sz="2400" dirty="0"/>
              <a:t>Make copies of the following completed documents and file the copies:</a:t>
            </a:r>
          </a:p>
          <a:p>
            <a:pPr lvl="2">
              <a:spcBef>
                <a:spcPts val="0"/>
              </a:spcBef>
              <a:spcAft>
                <a:spcPts val="0"/>
              </a:spcAft>
              <a:buFontTx/>
              <a:buChar char="-"/>
            </a:pPr>
            <a:r>
              <a:rPr lang="en-US" dirty="0"/>
              <a:t>Administration Records</a:t>
            </a:r>
          </a:p>
          <a:p>
            <a:pPr lvl="2">
              <a:spcBef>
                <a:spcPts val="0"/>
              </a:spcBef>
              <a:spcAft>
                <a:spcPts val="0"/>
              </a:spcAft>
              <a:buFontTx/>
              <a:buChar char="-"/>
            </a:pPr>
            <a:r>
              <a:rPr lang="en-US" dirty="0"/>
              <a:t>Security Logs</a:t>
            </a:r>
          </a:p>
          <a:p>
            <a:pPr lvl="2">
              <a:spcBef>
                <a:spcPts val="0"/>
              </a:spcBef>
              <a:spcAft>
                <a:spcPts val="0"/>
              </a:spcAft>
              <a:buFontTx/>
              <a:buChar char="-"/>
            </a:pPr>
            <a:r>
              <a:rPr lang="en-US" dirty="0"/>
              <a:t>Seating charts</a:t>
            </a:r>
          </a:p>
          <a:p>
            <a:pPr lvl="2">
              <a:spcBef>
                <a:spcPts val="0"/>
              </a:spcBef>
              <a:spcAft>
                <a:spcPts val="0"/>
              </a:spcAft>
              <a:buFontTx/>
              <a:buChar char="-"/>
            </a:pPr>
            <a:r>
              <a:rPr lang="en-US" dirty="0"/>
              <a:t>Chain of Custody forms</a:t>
            </a:r>
          </a:p>
          <a:p>
            <a:pPr marL="857250" lvl="2" indent="0">
              <a:spcBef>
                <a:spcPts val="0"/>
              </a:spcBef>
              <a:spcAft>
                <a:spcPts val="0"/>
              </a:spcAft>
              <a:buNone/>
            </a:pPr>
            <a:endParaRPr lang="en-US" sz="2000" dirty="0"/>
          </a:p>
          <a:p>
            <a:pPr>
              <a:spcBef>
                <a:spcPts val="0"/>
              </a:spcBef>
              <a:spcAft>
                <a:spcPts val="0"/>
              </a:spcAft>
            </a:pPr>
            <a:r>
              <a:rPr lang="en-US" sz="2400" dirty="0"/>
              <a:t>Return the originals in your </a:t>
            </a:r>
            <a:r>
              <a:rPr lang="en-US" sz="2400" b="1" dirty="0"/>
              <a:t>Security Envelope</a:t>
            </a:r>
            <a:r>
              <a:rPr lang="en-US" sz="2400" dirty="0"/>
              <a:t>.</a:t>
            </a:r>
          </a:p>
        </p:txBody>
      </p:sp>
      <p:sp>
        <p:nvSpPr>
          <p:cNvPr id="5" name="Slide Number Placeholder 4"/>
          <p:cNvSpPr>
            <a:spLocks noGrp="1"/>
          </p:cNvSpPr>
          <p:nvPr>
            <p:ph type="sldNum" sz="quarter" idx="12"/>
          </p:nvPr>
        </p:nvSpPr>
        <p:spPr/>
        <p:txBody>
          <a:bodyPr/>
          <a:lstStyle/>
          <a:p>
            <a:fld id="{60F88D64-766A-45C3-93FE-3E1D3068B07A}" type="slidenum">
              <a:rPr lang="en-US" smtClean="0"/>
              <a:t>51</a:t>
            </a:fld>
            <a:endParaRPr lang="en-US" dirty="0"/>
          </a:p>
        </p:txBody>
      </p:sp>
    </p:spTree>
    <p:extLst>
      <p:ext uri="{BB962C8B-B14F-4D97-AF65-F5344CB8AC3E}">
        <p14:creationId xmlns:p14="http://schemas.microsoft.com/office/powerpoint/2010/main" val="3594529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594971"/>
            <a:ext cx="8607582" cy="5011410"/>
          </a:xfrm>
        </p:spPr>
        <p:txBody>
          <a:bodyPr>
            <a:noAutofit/>
          </a:bodyPr>
          <a:lstStyle/>
          <a:p>
            <a:pPr marL="0" indent="0">
              <a:buNone/>
              <a:defRPr/>
            </a:pPr>
            <a:r>
              <a:rPr lang="en-US" sz="2600" b="1" dirty="0"/>
              <a:t>Data Entry Interface (DEI)</a:t>
            </a:r>
          </a:p>
          <a:p>
            <a:pPr marL="457200" indent="-457200">
              <a:spcAft>
                <a:spcPts val="1200"/>
              </a:spcAft>
              <a:defRPr/>
            </a:pPr>
            <a:r>
              <a:rPr lang="en-US" sz="2400" dirty="0"/>
              <a:t>All regular print, large print, and one-item-per-page FAST and B.E.S.T. paper-based assessments </a:t>
            </a:r>
            <a:r>
              <a:rPr lang="en-US" sz="2400" b="1" dirty="0"/>
              <a:t>EXCEPT WRITING </a:t>
            </a:r>
            <a:r>
              <a:rPr lang="en-US" sz="2400" dirty="0"/>
              <a:t>must be transcribed by school staff into the DEI. </a:t>
            </a:r>
          </a:p>
          <a:p>
            <a:pPr marL="457200" indent="-457200">
              <a:spcAft>
                <a:spcPts val="1200"/>
              </a:spcAft>
              <a:defRPr/>
            </a:pPr>
            <a:r>
              <a:rPr lang="en-US" sz="2400" b="1" dirty="0"/>
              <a:t>Staff member must have School Data Entry (SDE) role in TIDE.</a:t>
            </a:r>
          </a:p>
          <a:p>
            <a:pPr marL="457200" indent="-457200">
              <a:spcAft>
                <a:spcPts val="1200"/>
              </a:spcAft>
              <a:defRPr/>
            </a:pPr>
            <a:r>
              <a:rPr lang="en-US" sz="2400" dirty="0"/>
              <a:t>Each test should be transcribed by one staff member, and another staff member should confirm the transcription prior to the test being submitted. </a:t>
            </a:r>
          </a:p>
          <a:p>
            <a:pPr marL="457200" indent="-457200">
              <a:spcAft>
                <a:spcPts val="1200"/>
              </a:spcAft>
              <a:defRPr/>
            </a:pPr>
            <a:r>
              <a:rPr lang="en-US" sz="2400" dirty="0"/>
              <a:t>Responses should be entered into the DEI within one week of the student completing the paper-based assessment, </a:t>
            </a:r>
            <a:r>
              <a:rPr lang="en-US" sz="2400" b="1" dirty="0"/>
              <a:t>even for invalidated tests.  </a:t>
            </a:r>
          </a:p>
          <a:p>
            <a:pPr marL="457200" indent="-457200">
              <a:spcAft>
                <a:spcPts val="1200"/>
              </a:spcAft>
              <a:defRPr/>
            </a:pPr>
            <a:r>
              <a:rPr lang="en-US" sz="2400" dirty="0"/>
              <a:t>More information about the DEI can be found in the </a:t>
            </a:r>
            <a:r>
              <a:rPr lang="en-US" sz="2400" i="1" dirty="0"/>
              <a:t>DEI User Guide </a:t>
            </a:r>
            <a:r>
              <a:rPr lang="en-US" sz="2400" dirty="0"/>
              <a:t>on the FSA Portal.</a:t>
            </a:r>
            <a:endParaRPr lang="en-US" sz="20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242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a:lnSpc>
                <a:spcPct val="80000"/>
              </a:lnSpc>
              <a:spcBef>
                <a:spcPts val="600"/>
              </a:spcBef>
              <a:spcAft>
                <a:spcPts val="600"/>
              </a:spcAft>
            </a:pPr>
            <a:r>
              <a:rPr lang="en-US" sz="2400" dirty="0"/>
              <a:t>All personnel are required to sign and return a </a:t>
            </a:r>
            <a:r>
              <a:rPr lang="en-US" sz="2400" b="1" i="1" dirty="0"/>
              <a:t>Test Administration and Security Agreement</a:t>
            </a:r>
            <a:r>
              <a:rPr lang="en-US" sz="2400" dirty="0"/>
              <a:t> stating that they have read and agree to abide by all test administration and test security policies and procedures. Additionally, any other person who assists the school assessment coordinator, technology coordinator, or test administrator must sign and return an agreement.</a:t>
            </a:r>
          </a:p>
          <a:p>
            <a:pPr>
              <a:lnSpc>
                <a:spcPct val="80000"/>
              </a:lnSpc>
              <a:spcBef>
                <a:spcPts val="600"/>
              </a:spcBef>
              <a:spcAft>
                <a:spcPts val="600"/>
              </a:spcAft>
            </a:pPr>
            <a:r>
              <a:rPr lang="en-US" sz="2400" b="1" dirty="0"/>
              <a:t>Test administrators </a:t>
            </a:r>
            <a:r>
              <a:rPr lang="en-US" sz="2400" dirty="0"/>
              <a:t>must sign the </a:t>
            </a:r>
            <a:r>
              <a:rPr lang="en-US" sz="2400" b="1" i="1" dirty="0"/>
              <a:t>Test Administrator Prohibited Activities Agreement</a:t>
            </a:r>
            <a:r>
              <a:rPr lang="en-US" sz="2400" dirty="0"/>
              <a:t>, located in the manuals. </a:t>
            </a:r>
          </a:p>
          <a:p>
            <a:pPr>
              <a:spcBef>
                <a:spcPts val="300"/>
              </a:spcBef>
              <a:spcAft>
                <a:spcPts val="300"/>
              </a:spcAft>
            </a:pPr>
            <a:r>
              <a:rPr lang="en-US" sz="2400" dirty="0"/>
              <a:t>Copy all agreements,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6</a:t>
            </a:fld>
            <a:endParaRPr lang="en-US" dirty="0"/>
          </a:p>
        </p:txBody>
      </p:sp>
    </p:spTree>
    <p:extLst>
      <p:ext uri="{BB962C8B-B14F-4D97-AF65-F5344CB8AC3E}">
        <p14:creationId xmlns:p14="http://schemas.microsoft.com/office/powerpoint/2010/main" val="264857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842417E-A4F8-4E14-B87A-75524B295A42}"/>
              </a:ext>
            </a:extLst>
          </p:cNvPr>
          <p:cNvPicPr>
            <a:picLocks noChangeAspect="1"/>
          </p:cNvPicPr>
          <p:nvPr/>
        </p:nvPicPr>
        <p:blipFill>
          <a:blip r:embed="rId4"/>
          <a:stretch>
            <a:fillRect/>
          </a:stretch>
        </p:blipFill>
        <p:spPr>
          <a:xfrm>
            <a:off x="199968" y="518808"/>
            <a:ext cx="4237630" cy="5798863"/>
          </a:xfrm>
          <a:prstGeom prst="rect">
            <a:avLst/>
          </a:prstGeom>
          <a:ln>
            <a:solidFill>
              <a:schemeClr val="tx1"/>
            </a:solidFill>
          </a:ln>
        </p:spPr>
      </p:pic>
      <p:pic>
        <p:nvPicPr>
          <p:cNvPr id="3" name="Picture 2">
            <a:extLst>
              <a:ext uri="{FF2B5EF4-FFF2-40B4-BE49-F238E27FC236}">
                <a16:creationId xmlns:a16="http://schemas.microsoft.com/office/drawing/2014/main" id="{9D2C077B-17DD-4C52-A851-B9ACE5C05479}"/>
              </a:ext>
            </a:extLst>
          </p:cNvPr>
          <p:cNvPicPr>
            <a:picLocks noChangeAspect="1"/>
          </p:cNvPicPr>
          <p:nvPr/>
        </p:nvPicPr>
        <p:blipFill>
          <a:blip r:embed="rId5"/>
          <a:stretch>
            <a:fillRect/>
          </a:stretch>
        </p:blipFill>
        <p:spPr>
          <a:xfrm>
            <a:off x="4642898" y="518808"/>
            <a:ext cx="4237630" cy="5798862"/>
          </a:xfrm>
          <a:prstGeom prst="rect">
            <a:avLst/>
          </a:prstGeom>
          <a:ln>
            <a:solidFill>
              <a:schemeClr val="tx1"/>
            </a:solidFill>
          </a:ln>
        </p:spPr>
      </p:pic>
    </p:spTree>
    <p:extLst>
      <p:ext uri="{BB962C8B-B14F-4D97-AF65-F5344CB8AC3E}">
        <p14:creationId xmlns:p14="http://schemas.microsoft.com/office/powerpoint/2010/main" val="35271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r>
              <a:rPr lang="en-US" sz="2400" b="1" dirty="0"/>
              <a:t>Test administrators </a:t>
            </a:r>
            <a:r>
              <a:rPr lang="en-US" sz="2400" dirty="0"/>
              <a:t>and</a:t>
            </a:r>
            <a:r>
              <a:rPr lang="en-US" sz="2400" b="1" dirty="0"/>
              <a:t> Proctors </a:t>
            </a:r>
            <a:r>
              <a:rPr lang="en-US" sz="2400" dirty="0"/>
              <a:t>must NOT administer tests to their family members. Students related to their assigned test administrator should be reassigned to an alternate test administrator. In addition, a student’s parent/guardian should not be present in that student’s testing room. </a:t>
            </a:r>
          </a:p>
          <a:p>
            <a:pPr>
              <a:lnSpc>
                <a:spcPct val="80000"/>
              </a:lnSpc>
              <a:spcBef>
                <a:spcPts val="600"/>
              </a:spcBef>
              <a:spcAft>
                <a:spcPts val="600"/>
              </a:spcAft>
            </a:pPr>
            <a:r>
              <a:rPr lang="en-US" sz="2400" dirty="0"/>
              <a:t>Each test administrator is required to maintain an accurate </a:t>
            </a:r>
            <a:r>
              <a:rPr lang="en-US" sz="2400" b="1" dirty="0"/>
              <a:t>Security Log</a:t>
            </a:r>
            <a:r>
              <a:rPr lang="en-US" sz="2400" dirty="0"/>
              <a:t>, provided in the testing manuals. </a:t>
            </a:r>
            <a:r>
              <a:rPr lang="en-US" sz="2400" b="1" dirty="0"/>
              <a:t>Anyone who enters a testing room for any length of time is required to sign the log. </a:t>
            </a:r>
            <a:r>
              <a:rPr lang="en-US" sz="2400" dirty="0"/>
              <a:t>This applies to test administrators, proctors, and anyone who relieves a test administrator, even for a short break, regardless of how much time he or she spends monitoring a testing room.</a:t>
            </a:r>
          </a:p>
          <a:p>
            <a:r>
              <a:rPr lang="en-US" sz="2400" dirty="0"/>
              <a:t>Copy all security logs,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83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C96E1F9-B0A0-46A3-8ABD-54962108B27E}"/>
              </a:ext>
            </a:extLst>
          </p:cNvPr>
          <p:cNvPicPr>
            <a:picLocks noChangeAspect="1"/>
          </p:cNvPicPr>
          <p:nvPr/>
        </p:nvPicPr>
        <p:blipFill>
          <a:blip r:embed="rId4"/>
          <a:stretch>
            <a:fillRect/>
          </a:stretch>
        </p:blipFill>
        <p:spPr>
          <a:xfrm>
            <a:off x="139849" y="168275"/>
            <a:ext cx="8864302" cy="6521449"/>
          </a:xfrm>
          <a:prstGeom prst="rect">
            <a:avLst/>
          </a:prstGeom>
          <a:ln>
            <a:solidFill>
              <a:schemeClr val="tx1"/>
            </a:solidFill>
          </a:ln>
        </p:spPr>
      </p:pic>
    </p:spTree>
    <p:extLst>
      <p:ext uri="{BB962C8B-B14F-4D97-AF65-F5344CB8AC3E}">
        <p14:creationId xmlns:p14="http://schemas.microsoft.com/office/powerpoint/2010/main" val="58167604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108281</TotalTime>
  <Words>4316</Words>
  <Application>Microsoft Office PowerPoint</Application>
  <PresentationFormat>On-screen Show (4:3)</PresentationFormat>
  <Paragraphs>364</Paragraphs>
  <Slides>52</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Tahoma</vt:lpstr>
      <vt:lpstr>Office Theme</vt:lpstr>
      <vt:lpstr>Spring 2024 Statewide Assessments Training Materials  Middle &amp; High</vt:lpstr>
      <vt:lpstr>Test Security Review</vt:lpstr>
      <vt:lpstr>Test Security  Policies and Procedures</vt:lpstr>
      <vt:lpstr>Test Security  Policies and Procedures</vt:lpstr>
      <vt:lpstr>PowerPoint Presentation</vt:lpstr>
      <vt:lpstr>Test Security Policies and Procedures</vt:lpstr>
      <vt:lpstr>PowerPoint Presentation</vt:lpstr>
      <vt:lpstr>Test Security Policies and Procedures</vt:lpstr>
      <vt:lpstr>PowerPoint Presentation</vt:lpstr>
      <vt:lpstr>Test Security Policies and Procedures</vt:lpstr>
      <vt:lpstr>Test Security Policies and Procedures</vt:lpstr>
      <vt:lpstr>Test Invalidation Policies and Procedures</vt:lpstr>
      <vt:lpstr>PowerPoint Presentation</vt:lpstr>
      <vt:lpstr>Test Invalidation Policies and Procedures</vt:lpstr>
      <vt:lpstr>Test Invalidation Policies and Procedures</vt:lpstr>
      <vt:lpstr>Test Invalidation Policies and Procedures</vt:lpstr>
      <vt:lpstr>Test Invalidation Policies and Procedures</vt:lpstr>
      <vt:lpstr>Spring Statewide Assessments</vt:lpstr>
      <vt:lpstr>Test Administration Resources</vt:lpstr>
      <vt:lpstr>Test Administration Resources</vt:lpstr>
      <vt:lpstr>Test Administration Schedule</vt:lpstr>
      <vt:lpstr>Test Administration Schedule</vt:lpstr>
      <vt:lpstr>Test Administration Schedule</vt:lpstr>
      <vt:lpstr>Test Administration Schedule</vt:lpstr>
      <vt:lpstr>Test Administration Schedule</vt:lpstr>
      <vt:lpstr>Test Administration Schedule</vt:lpstr>
      <vt:lpstr>Test Materials</vt:lpstr>
      <vt:lpstr>Test Materials</vt:lpstr>
      <vt:lpstr>Test Materials</vt:lpstr>
      <vt:lpstr>Test Materials</vt:lpstr>
      <vt:lpstr>Test Materials</vt:lpstr>
      <vt:lpstr>Test Materials</vt:lpstr>
      <vt:lpstr>Test Materials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PowerPoint Presentation</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During Testing</vt:lpstr>
      <vt:lpstr>School Assessment Coordinator During Testing</vt:lpstr>
      <vt:lpstr>School Assessment Coordinator After Testing</vt:lpstr>
      <vt:lpstr>School Assessment Coordinator After Testing</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Nathan Hazewinkel</cp:lastModifiedBy>
  <cp:revision>1303</cp:revision>
  <cp:lastPrinted>2023-02-14T15:37:55Z</cp:lastPrinted>
  <dcterms:created xsi:type="dcterms:W3CDTF">2014-12-03T16:33:38Z</dcterms:created>
  <dcterms:modified xsi:type="dcterms:W3CDTF">2024-02-08T14:02:40Z</dcterms:modified>
</cp:coreProperties>
</file>